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75" r:id="rId6"/>
    <p:sldMasterId id="2147483682" r:id="rId7"/>
    <p:sldMasterId id="2147483689" r:id="rId8"/>
  </p:sldMasterIdLst>
  <p:notesMasterIdLst>
    <p:notesMasterId r:id="rId47"/>
  </p:notesMasterIdLst>
  <p:handoutMasterIdLst>
    <p:handoutMasterId r:id="rId48"/>
  </p:handoutMasterIdLst>
  <p:sldIdLst>
    <p:sldId id="315" r:id="rId9"/>
    <p:sldId id="382" r:id="rId10"/>
    <p:sldId id="261" r:id="rId11"/>
    <p:sldId id="534" r:id="rId12"/>
    <p:sldId id="536" r:id="rId13"/>
    <p:sldId id="537" r:id="rId14"/>
    <p:sldId id="290" r:id="rId15"/>
    <p:sldId id="332" r:id="rId16"/>
    <p:sldId id="526" r:id="rId17"/>
    <p:sldId id="352" r:id="rId18"/>
    <p:sldId id="527" r:id="rId19"/>
    <p:sldId id="317" r:id="rId20"/>
    <p:sldId id="361" r:id="rId21"/>
    <p:sldId id="294" r:id="rId22"/>
    <p:sldId id="310" r:id="rId23"/>
    <p:sldId id="300" r:id="rId24"/>
    <p:sldId id="539" r:id="rId25"/>
    <p:sldId id="530" r:id="rId26"/>
    <p:sldId id="311" r:id="rId27"/>
    <p:sldId id="383" r:id="rId28"/>
    <p:sldId id="523" r:id="rId29"/>
    <p:sldId id="522" r:id="rId30"/>
    <p:sldId id="531" r:id="rId31"/>
    <p:sldId id="276" r:id="rId32"/>
    <p:sldId id="540" r:id="rId33"/>
    <p:sldId id="557" r:id="rId34"/>
    <p:sldId id="556" r:id="rId35"/>
    <p:sldId id="532" r:id="rId36"/>
    <p:sldId id="535" r:id="rId37"/>
    <p:sldId id="564" r:id="rId38"/>
    <p:sldId id="561" r:id="rId39"/>
    <p:sldId id="558" r:id="rId40"/>
    <p:sldId id="533" r:id="rId41"/>
    <p:sldId id="562" r:id="rId42"/>
    <p:sldId id="560" r:id="rId43"/>
    <p:sldId id="565" r:id="rId44"/>
    <p:sldId id="559" r:id="rId45"/>
    <p:sldId id="265" r:id="rId46"/>
  </p:sldIdLst>
  <p:sldSz cx="6858000" cy="51435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aise, Steven" initials="NS" lastIdx="3" clrIdx="0">
    <p:extLst/>
  </p:cmAuthor>
  <p:cmAuthor id="2" name="Waldner, David (KYTC)" initials="DMW" lastIdx="8" clrIdx="1">
    <p:extLst/>
  </p:cmAuthor>
  <p:cmAuthor id="3" name="Gary Valentine" initials="GV" lastIdx="11" clrIdx="2">
    <p:extLst/>
  </p:cmAuthor>
  <p:cmAuthor id="4" name="Janelle Lemon" initials="JL" lastIdx="3" clrIdx="3">
    <p:extLst/>
  </p:cmAuthor>
  <p:cmAuthor id="5" name="Erin Pipkin" initials="EP" lastIdx="17" clrIdx="4">
    <p:extLst/>
  </p:cmAuthor>
  <p:cmAuthor id="6" name="Dan Prevost" initials="DP" lastIdx="5"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4"/>
    <a:srgbClr val="CC3300"/>
    <a:srgbClr val="BC4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A9089-87D0-408B-80F2-5061E3E61CFE}" v="289" dt="2018-02-06T03:18:22.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416" y="72"/>
      </p:cViewPr>
      <p:guideLst>
        <p:guide orient="horz" pos="1620"/>
        <p:guide pos="2160"/>
      </p:guideLst>
    </p:cSldViewPr>
  </p:slideViewPr>
  <p:notesTextViewPr>
    <p:cViewPr>
      <p:scale>
        <a:sx n="1" d="1"/>
        <a:sy n="1" d="1"/>
      </p:scale>
      <p:origin x="0" y="0"/>
    </p:cViewPr>
  </p:notesTextViewPr>
  <p:notesViewPr>
    <p:cSldViewPr snapToGrid="0">
      <p:cViewPr varScale="1">
        <p:scale>
          <a:sx n="62" d="100"/>
          <a:sy n="62" d="100"/>
        </p:scale>
        <p:origin x="263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37204724409445E-2"/>
          <c:y val="0.17157430046910058"/>
          <c:w val="0.89633740231740278"/>
          <c:h val="0.70577782321740756"/>
        </c:manualLayout>
      </c:layout>
      <c:barChart>
        <c:barDir val="col"/>
        <c:grouping val="stacked"/>
        <c:varyColors val="0"/>
        <c:ser>
          <c:idx val="0"/>
          <c:order val="0"/>
          <c:tx>
            <c:strRef>
              <c:f>Sheet1!$B$1</c:f>
              <c:strCache>
                <c:ptCount val="1"/>
                <c:pt idx="0">
                  <c:v>Local traffic</c:v>
                </c:pt>
              </c:strCache>
            </c:strRef>
          </c:tx>
          <c:spPr>
            <a:solidFill>
              <a:schemeClr val="accent1">
                <a:lumMod val="60000"/>
                <a:lumOff val="40000"/>
                <a:alpha val="70000"/>
              </a:schemeClr>
            </a:solidFill>
            <a:ln>
              <a:noFill/>
            </a:ln>
            <a:effectLst/>
          </c:spPr>
          <c:invertIfNegative val="0"/>
          <c:cat>
            <c:numRef>
              <c:f>Sheet1!$A$2:$A$3</c:f>
              <c:numCache>
                <c:formatCode>General</c:formatCode>
                <c:ptCount val="2"/>
                <c:pt idx="0">
                  <c:v>2015</c:v>
                </c:pt>
                <c:pt idx="1">
                  <c:v>2045</c:v>
                </c:pt>
              </c:numCache>
            </c:numRef>
          </c:cat>
          <c:val>
            <c:numRef>
              <c:f>Sheet1!$B$2:$B$3</c:f>
              <c:numCache>
                <c:formatCode>General</c:formatCode>
                <c:ptCount val="2"/>
                <c:pt idx="0">
                  <c:v>80</c:v>
                </c:pt>
                <c:pt idx="1">
                  <c:v>65</c:v>
                </c:pt>
              </c:numCache>
            </c:numRef>
          </c:val>
          <c:extLst>
            <c:ext xmlns:c16="http://schemas.microsoft.com/office/drawing/2014/chart" uri="{C3380CC4-5D6E-409C-BE32-E72D297353CC}">
              <c16:uniqueId val="{00000000-EF8E-4509-AF0B-F56891A04AF2}"/>
            </c:ext>
          </c:extLst>
        </c:ser>
        <c:ser>
          <c:idx val="1"/>
          <c:order val="1"/>
          <c:tx>
            <c:strRef>
              <c:f>Sheet1!$C$1</c:f>
              <c:strCache>
                <c:ptCount val="1"/>
                <c:pt idx="0">
                  <c:v>Through traffic</c:v>
                </c:pt>
              </c:strCache>
            </c:strRef>
          </c:tx>
          <c:spPr>
            <a:solidFill>
              <a:srgbClr val="D25A3C"/>
            </a:solidFill>
            <a:ln>
              <a:noFill/>
            </a:ln>
            <a:effectLst/>
          </c:spPr>
          <c:invertIfNegative val="0"/>
          <c:cat>
            <c:numRef>
              <c:f>Sheet1!$A$2:$A$3</c:f>
              <c:numCache>
                <c:formatCode>General</c:formatCode>
                <c:ptCount val="2"/>
                <c:pt idx="0">
                  <c:v>2015</c:v>
                </c:pt>
                <c:pt idx="1">
                  <c:v>2045</c:v>
                </c:pt>
              </c:numCache>
            </c:numRef>
          </c:cat>
          <c:val>
            <c:numRef>
              <c:f>Sheet1!$C$2:$C$3</c:f>
              <c:numCache>
                <c:formatCode>General</c:formatCode>
                <c:ptCount val="2"/>
                <c:pt idx="0">
                  <c:v>20</c:v>
                </c:pt>
                <c:pt idx="1">
                  <c:v>35</c:v>
                </c:pt>
              </c:numCache>
            </c:numRef>
          </c:val>
          <c:extLst>
            <c:ext xmlns:c16="http://schemas.microsoft.com/office/drawing/2014/chart" uri="{C3380CC4-5D6E-409C-BE32-E72D297353CC}">
              <c16:uniqueId val="{00000001-EF8E-4509-AF0B-F56891A04AF2}"/>
            </c:ext>
          </c:extLst>
        </c:ser>
        <c:dLbls>
          <c:showLegendKey val="0"/>
          <c:showVal val="0"/>
          <c:showCatName val="0"/>
          <c:showSerName val="0"/>
          <c:showPercent val="0"/>
          <c:showBubbleSize val="0"/>
        </c:dLbls>
        <c:gapWidth val="219"/>
        <c:overlap val="100"/>
        <c:axId val="136528640"/>
        <c:axId val="136530176"/>
      </c:barChart>
      <c:catAx>
        <c:axId val="13652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3054"/>
                </a:solidFill>
                <a:latin typeface="Arial Black" panose="020B0A04020102020204" pitchFamily="34" charset="0"/>
                <a:ea typeface="+mn-ea"/>
                <a:cs typeface="Arial" panose="020B0604020202020204" pitchFamily="34" charset="0"/>
              </a:defRPr>
            </a:pPr>
            <a:endParaRPr lang="en-US"/>
          </a:p>
        </c:txPr>
        <c:crossAx val="136530176"/>
        <c:crosses val="autoZero"/>
        <c:auto val="1"/>
        <c:lblAlgn val="ctr"/>
        <c:lblOffset val="100"/>
        <c:noMultiLvlLbl val="0"/>
      </c:catAx>
      <c:valAx>
        <c:axId val="1365301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6528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F02C29-05DA-4E5E-8F98-3BB3210141E2}"/>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2366B2-278F-4DF0-BFED-35C043DC4E88}"/>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CF299A9-DC95-4120-8D13-A52FDDBB5D83}" type="datetimeFigureOut">
              <a:rPr lang="en-US" smtClean="0"/>
              <a:t>9/5/2018</a:t>
            </a:fld>
            <a:endParaRPr lang="en-US"/>
          </a:p>
        </p:txBody>
      </p:sp>
      <p:sp>
        <p:nvSpPr>
          <p:cNvPr id="4" name="Footer Placeholder 3">
            <a:extLst>
              <a:ext uri="{FF2B5EF4-FFF2-40B4-BE49-F238E27FC236}">
                <a16:creationId xmlns:a16="http://schemas.microsoft.com/office/drawing/2014/main" id="{BA7959D7-6AA8-41F3-A2F6-DD34076E864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45CDBF6-4808-45BB-9E0B-EAC155C1803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C6CADDF-A315-4BAF-AA6F-2BF012FB1FCB}" type="slidenum">
              <a:rPr lang="en-US" smtClean="0"/>
              <a:t>‹#›</a:t>
            </a:fld>
            <a:endParaRPr lang="en-US"/>
          </a:p>
        </p:txBody>
      </p:sp>
    </p:spTree>
    <p:extLst>
      <p:ext uri="{BB962C8B-B14F-4D97-AF65-F5344CB8AC3E}">
        <p14:creationId xmlns:p14="http://schemas.microsoft.com/office/powerpoint/2010/main" val="2536913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D7035B6-736E-465B-A7CA-FEAA0614EF74}" type="datetimeFigureOut">
              <a:rPr lang="en-US" smtClean="0"/>
              <a:t>9/5/2018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9A773D2-69C4-4216-A893-2B6C86C7863C}"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Introductions</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7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80667" indent="-280667">
              <a:buFont typeface="Arial" panose="020B0604020202020204" pitchFamily="34" charset="0"/>
              <a:buChar char="•"/>
            </a:pPr>
            <a:r>
              <a:rPr lang="en-US" sz="1200" dirty="0"/>
              <a:t>As we moved toward that preferred alternative, there are many ways to stay in touch with this project. We have project offices in both Henderson and Evansville.</a:t>
            </a:r>
          </a:p>
          <a:p>
            <a:pPr marL="280667" indent="-280667">
              <a:buFont typeface="Arial" panose="020B0604020202020204" pitchFamily="34" charset="0"/>
              <a:buChar char="•"/>
            </a:pPr>
            <a:r>
              <a:rPr lang="en-US" sz="1200" dirty="0"/>
              <a:t>You can visit our project website. You’ll find a lot of information there, i69ohiorivercrossing.com.</a:t>
            </a:r>
          </a:p>
          <a:p>
            <a:pPr marL="280667" indent="-280667">
              <a:buFont typeface="Arial" panose="020B0604020202020204" pitchFamily="34" charset="0"/>
              <a:buChar char="•"/>
            </a:pPr>
            <a:r>
              <a:rPr lang="en-US" sz="1200" dirty="0"/>
              <a:t>If you’re a social media person, like us on Facebook, I-69 Ohio River Crossing and follow us on Twitter, @I69ORX.</a:t>
            </a:r>
          </a:p>
          <a:p>
            <a:pPr marL="280667" marR="0" lvl="0" indent="-28066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 going to turn things over to Dan to tell us more about what the three preliminary alternatives look like and how they were developed.</a:t>
            </a:r>
          </a:p>
          <a:p>
            <a:pPr marL="280667" indent="-280667">
              <a:buFont typeface="Arial" panose="020B0604020202020204" pitchFamily="34" charset="0"/>
              <a:buChar char="•"/>
            </a:pPr>
            <a:endParaRPr lang="en-US" sz="1200"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46CA7C66-E861-4F47-8E6B-733D029992EC}" type="slidenum">
              <a:rPr lang="en-US" smtClean="0"/>
              <a:t>10</a:t>
            </a:fld>
            <a:endParaRPr lang="en-US"/>
          </a:p>
        </p:txBody>
      </p:sp>
    </p:spTree>
    <p:extLst>
      <p:ext uri="{BB962C8B-B14F-4D97-AF65-F5344CB8AC3E}">
        <p14:creationId xmlns:p14="http://schemas.microsoft.com/office/powerpoint/2010/main" val="213684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73893"/>
            <a:ext cx="5608320" cy="4043381"/>
          </a:xfrm>
        </p:spPr>
        <p:txBody>
          <a:bodyPr/>
          <a:lstStyle/>
          <a:p>
            <a:pPr marL="265491" indent="-265491">
              <a:buFont typeface="Arial" panose="020B0604020202020204" pitchFamily="34" charset="0"/>
              <a:buChar char="•"/>
            </a:pPr>
            <a:r>
              <a:rPr lang="en-US" sz="1300" dirty="0"/>
              <a:t>These are the five broad corridors the Project Team identified when we gathered in April.</a:t>
            </a:r>
          </a:p>
          <a:p>
            <a:pPr marL="265491" indent="-265491">
              <a:buFont typeface="Arial" panose="020B0604020202020204" pitchFamily="34" charset="0"/>
              <a:buChar char="•"/>
            </a:pPr>
            <a:r>
              <a:rPr lang="en-US" sz="1300" dirty="0"/>
              <a:t>In addition to the 5 broad corridors you’ve seen – two in the west, two central corridors and one in the east, there is a No Build option.</a:t>
            </a:r>
          </a:p>
          <a:p>
            <a:pPr marL="265491" indent="-265491">
              <a:buFont typeface="Arial" panose="020B0604020202020204" pitchFamily="34" charset="0"/>
              <a:buChar char="•"/>
            </a:pPr>
            <a:r>
              <a:rPr lang="en-US" sz="1300" dirty="0"/>
              <a:t>As required by law, this No Build Alternative is carried forward for comparison. It assumes an I-69 Ohio River Crossing will not be built, and provides a benchmark against which the impacts of other corridors can be compared.</a:t>
            </a:r>
          </a:p>
          <a:p>
            <a:pPr marL="265491" indent="-265491">
              <a:buFont typeface="Arial" panose="020B0604020202020204" pitchFamily="34" charset="0"/>
              <a:buChar char="•"/>
            </a:pPr>
            <a:r>
              <a:rPr lang="en-US" sz="1300" dirty="0"/>
              <a:t>You’ve likely seen the corridors moving forward – West Corridor 1 and West Corridor 2 and Central Corridor 1. Dan will tell us why.</a:t>
            </a:r>
          </a:p>
          <a:p>
            <a:pPr marL="265491" indent="-265491">
              <a:buFont typeface="Arial" panose="020B0604020202020204" pitchFamily="34" charset="0"/>
              <a:buChar char="•"/>
            </a:pPr>
            <a:r>
              <a:rPr lang="en-US" sz="1300" dirty="0"/>
              <a:t>When you talk about the West Corridors, you’re talking about replacing the existing US 41 bridges – which leads to the lowest maintenance costs for the states. But both would impact many homes and businesses in Henderson. We’re going to talk about this.</a:t>
            </a:r>
          </a:p>
          <a:p>
            <a:pPr marL="265491" indent="-265491">
              <a:buFont typeface="Arial" panose="020B0604020202020204" pitchFamily="34" charset="0"/>
              <a:buChar char="•"/>
            </a:pPr>
            <a:r>
              <a:rPr lang="en-US" sz="1300" dirty="0"/>
              <a:t>Central Corridor 1 is the shortest corridor, with the lowest estimated construction costs. – but that cost estimate does not include a solution for the US 41 bridges. It will have to – one bridge, two bridges, no bridges. Can you remove truck traffic to extend the life?</a:t>
            </a:r>
          </a:p>
          <a:p>
            <a:endParaRPr lang="en-US" baseline="0" dirty="0"/>
          </a:p>
        </p:txBody>
      </p:sp>
      <p:sp>
        <p:nvSpPr>
          <p:cNvPr id="4" name="Slide Number Placeholder 3"/>
          <p:cNvSpPr>
            <a:spLocks noGrp="1"/>
          </p:cNvSpPr>
          <p:nvPr>
            <p:ph type="sldNum" sz="quarter" idx="10"/>
          </p:nvPr>
        </p:nvSpPr>
        <p:spPr/>
        <p:txBody>
          <a:bodyPr/>
          <a:lstStyle/>
          <a:p>
            <a:fld id="{46CA7C66-E861-4F47-8E6B-733D029992EC}" type="slidenum">
              <a:rPr lang="en-US" smtClean="0"/>
              <a:t>12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35240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13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773D2-69C4-4216-A893-2B6C86C7863C}" type="slidenum">
              <a:rPr lang="en-US" smtClean="0"/>
              <a:t>14</a:t>
            </a:fld>
            <a:endParaRPr lang="en-US"/>
          </a:p>
        </p:txBody>
      </p:sp>
    </p:spTree>
    <p:extLst>
      <p:ext uri="{BB962C8B-B14F-4D97-AF65-F5344CB8AC3E}">
        <p14:creationId xmlns:p14="http://schemas.microsoft.com/office/powerpoint/2010/main" val="157267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0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375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75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Tolling is an important part of the conversation, because it’s part of the funding solution.</a:t>
            </a:r>
            <a:endParaRPr lang="en-US" sz="1400" b="0"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60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see here why funding is such a challenge for major transportation projects across the country.</a:t>
            </a:r>
          </a:p>
          <a:p>
            <a:pPr marL="171450" indent="-171450">
              <a:buFont typeface="Arial" panose="020B0604020202020204" pitchFamily="34" charset="0"/>
              <a:buChar char="•"/>
            </a:pPr>
            <a:r>
              <a:rPr lang="en-US" dirty="0"/>
              <a:t>The federal gas tax has not increased </a:t>
            </a:r>
            <a:r>
              <a:rPr lang="en-US"/>
              <a:t>since 1993</a:t>
            </a:r>
            <a:endParaRPr lang="en-US" dirty="0"/>
          </a:p>
          <a:p>
            <a:pPr marL="171450" indent="-171450">
              <a:buFont typeface="Arial" panose="020B0604020202020204" pitchFamily="34" charset="0"/>
              <a:buChar char="•"/>
            </a:pPr>
            <a:r>
              <a:rPr lang="en-US" dirty="0"/>
              <a:t>Construction costs have increased significantly, up 74% in the past 15 years</a:t>
            </a:r>
          </a:p>
          <a:p>
            <a:pPr marL="171450" indent="-171450">
              <a:buFont typeface="Arial" panose="020B0604020202020204" pitchFamily="34" charset="0"/>
              <a:buChar char="•"/>
            </a:pPr>
            <a:r>
              <a:rPr lang="en-US" dirty="0"/>
              <a:t>Costs are up with less money available</a:t>
            </a:r>
          </a:p>
        </p:txBody>
      </p:sp>
      <p:sp>
        <p:nvSpPr>
          <p:cNvPr id="4" name="Slide Number Placeholder 3"/>
          <p:cNvSpPr>
            <a:spLocks noGrp="1"/>
          </p:cNvSpPr>
          <p:nvPr>
            <p:ph type="sldNum" sz="quarter" idx="10"/>
          </p:nvPr>
        </p:nvSpPr>
        <p:spPr/>
        <p:txBody>
          <a:bodyPr/>
          <a:lstStyle/>
          <a:p>
            <a:pPr defTabSz="966612">
              <a:defRPr/>
            </a:pPr>
            <a:fld id="{46CA7C66-E861-4F47-8E6B-733D029992EC}" type="slidenum">
              <a:rPr lang="en-US" sz="1400">
                <a:solidFill>
                  <a:prstClr val="black"/>
                </a:solidFill>
                <a:latin typeface="Calibri" panose="020F0502020204030204"/>
              </a:rPr>
              <a:pPr defTabSz="966612">
                <a:defRPr/>
              </a:pPr>
              <a:t>19</a:t>
            </a:fld>
            <a:endParaRPr lang="en-US" sz="140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966612">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38885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Kentucky and Indiana are committed to improving the I-69 corridor by creating an I-69 Ohio River Crossing between Evansville and Henderson.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Work started in earnest in early 2017 and we’re reaching a very important milestone.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preferred alternative is expected this fall and a Draft Environmental Impact Statement (DEIS) published.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We’re going to talk more today about the history of the project (this has been a long time coming), the screening process and how it’s helping us identify a preferred alternative and the many environmental considerations and the coordination needed for a project of this scale.</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099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mentioned, this project stalled in 2004. One of the reasons the project didn’t move to an FEIS or Record of Decision is funding. How the bridge and interstate connections will be funded must be part of our proposed project if we’re going to get this bridge built.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project cost will be included in the DEIS. Current estimates range from $1.5 to $1.8 billion.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states will consider all options to move the project forward. It’s expected to require a combination of toll-backed financing, traditional funds and grant opportunities to move to construction. Recommended solutions will be part of the environmental study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Having said that, we know that I-69 will be tolled, regardless of which alternative is selected.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West Corridor 1 and Central Corridor 1, tolling the existing US 41 bridge is also a possibility.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traffic analysis shows that approximately 80 percent of today’s traffic is local. That number is expected to decrease to 65 percent in 2045.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NEPA study identifies the preferred alternative and proposes mitigation for tolling.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the final toll policy and amount won’t be determined in the DEIS or FEIS.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bi-state body will be created to establish the financing parameters for the project prior to construction. These parameters will include a toll policy, the business rules of what facilities are tolled and what the toll rates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environmental process currently underway will evaluate the potential consequences of tolling scenarios to advise the bi-state body as a financing plan is developed.</a:t>
            </a:r>
          </a:p>
          <a:p>
            <a:endParaRPr lang="en-US" dirty="0"/>
          </a:p>
        </p:txBody>
      </p:sp>
      <p:sp>
        <p:nvSpPr>
          <p:cNvPr id="4" name="Slide Number Placeholder 3"/>
          <p:cNvSpPr>
            <a:spLocks noGrp="1"/>
          </p:cNvSpPr>
          <p:nvPr>
            <p:ph type="sldNum" sz="quarter" idx="10"/>
          </p:nvPr>
        </p:nvSpPr>
        <p:spPr/>
        <p:txBody>
          <a:bodyPr/>
          <a:lstStyle/>
          <a:p>
            <a:fld id="{29A773D2-69C4-4216-A893-2B6C86C7863C}" type="slidenum">
              <a:rPr lang="en-US" smtClean="0"/>
              <a:t>20</a:t>
            </a:fld>
            <a:endParaRPr lang="en-US"/>
          </a:p>
        </p:txBody>
      </p:sp>
    </p:spTree>
    <p:extLst>
      <p:ext uri="{BB962C8B-B14F-4D97-AF65-F5344CB8AC3E}">
        <p14:creationId xmlns:p14="http://schemas.microsoft.com/office/powerpoint/2010/main" val="1128105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Project Team will not determine toll rates. Those decisions will be made by a bi-state body.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this team does examine traffic modeling and tolling scenarios to gather information that will be used to develop a financial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Project Team makes assumptions for those studies. We’re assuming toll rates that would be similar to what were used in Louisville for the Ohio River Bridges Project.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Those tolls are based on vehicle height and classification. You’ll see the lowest rate -- $2 per crossing is for passenger vehicles with a transponder and prepaid account. Without a transponder and account, it’s $2 more per crossing.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Larger vehicles pay higher toll rates. The highest rate is for a 5-axle vehicle (a semi) without a transponder. That rate is $12 per crossing.</a:t>
            </a:r>
          </a:p>
          <a:p>
            <a:endParaRPr lang="en-US" dirty="0"/>
          </a:p>
        </p:txBody>
      </p:sp>
      <p:sp>
        <p:nvSpPr>
          <p:cNvPr id="4" name="Slide Number Placeholder 3"/>
          <p:cNvSpPr>
            <a:spLocks noGrp="1"/>
          </p:cNvSpPr>
          <p:nvPr>
            <p:ph type="sldNum" sz="quarter" idx="10"/>
          </p:nvPr>
        </p:nvSpPr>
        <p:spPr/>
        <p:txBody>
          <a:bodyPr/>
          <a:lstStyle/>
          <a:p>
            <a:fld id="{29A773D2-69C4-4216-A893-2B6C86C7863C}" type="slidenum">
              <a:rPr lang="en-US" smtClean="0"/>
              <a:t>21</a:t>
            </a:fld>
            <a:endParaRPr lang="en-US"/>
          </a:p>
        </p:txBody>
      </p:sp>
    </p:spTree>
    <p:extLst>
      <p:ext uri="{BB962C8B-B14F-4D97-AF65-F5344CB8AC3E}">
        <p14:creationId xmlns:p14="http://schemas.microsoft.com/office/powerpoint/2010/main" val="426531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Tolling of today looks very different from the tolling that many of us usually think about – rolling down a window and tossing coins into a bucket.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Tolling on this project would be all-electronic tolling, which means no slowing, no stopping and no lines. Traffic keeps moving.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Sensors are used to read transponders, small devices on the inside of a car’s windshield, and the appropriate toll is deducted from a prepaid account.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drivers without accounts, cameras capture license plates and invoices are sent to registered owners of the vehicles.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lowest toll rates are for drivers with transponders and prepaid accounts.</a:t>
            </a:r>
          </a:p>
          <a:p>
            <a:endParaRPr lang="en-US" dirty="0"/>
          </a:p>
        </p:txBody>
      </p:sp>
      <p:sp>
        <p:nvSpPr>
          <p:cNvPr id="4" name="Slide Number Placeholder 3"/>
          <p:cNvSpPr>
            <a:spLocks noGrp="1"/>
          </p:cNvSpPr>
          <p:nvPr>
            <p:ph type="sldNum" sz="quarter" idx="10"/>
          </p:nvPr>
        </p:nvSpPr>
        <p:spPr/>
        <p:txBody>
          <a:bodyPr/>
          <a:lstStyle/>
          <a:p>
            <a:fld id="{29A773D2-69C4-4216-A893-2B6C86C7863C}" type="slidenum">
              <a:rPr lang="en-US" smtClean="0"/>
              <a:t>22</a:t>
            </a:fld>
            <a:endParaRPr lang="en-US"/>
          </a:p>
        </p:txBody>
      </p:sp>
    </p:spTree>
    <p:extLst>
      <p:ext uri="{BB962C8B-B14F-4D97-AF65-F5344CB8AC3E}">
        <p14:creationId xmlns:p14="http://schemas.microsoft.com/office/powerpoint/2010/main" val="385384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Public involvement is an important part of this process…making sure the public is informed and has a chance to share their opinions, concerns and ideas.</a:t>
            </a:r>
            <a:endParaRPr lang="en-US" sz="1400" b="0"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362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had several opportunities for people to be a part of this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8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spring, we conducted a public survey following our open houses.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98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a series of open houses, we hosted six Community Conversations this spring.</a:t>
            </a:r>
          </a:p>
          <a:p>
            <a:pPr marL="171450" indent="-171450">
              <a:buFont typeface="Arial" panose="020B0604020202020204" pitchFamily="34" charset="0"/>
              <a:buChar char="•"/>
            </a:pPr>
            <a:r>
              <a:rPr lang="en-US" dirty="0"/>
              <a:t>We’re going to wrap up today by talking about Environmental Impacts. I’m going to hand things off to Tim Foreman, KYTC’s environmental project manager.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70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also had a survey to collect business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371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26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65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600" dirty="0"/>
              <a:t>This picture helps to sum up why this project is being done.</a:t>
            </a:r>
          </a:p>
          <a:p>
            <a:pPr marL="291179" indent="-291179">
              <a:buFont typeface="Arial" panose="020B0604020202020204" pitchFamily="34" charset="0"/>
              <a:buChar char="•"/>
            </a:pPr>
            <a:r>
              <a:rPr lang="en-US" sz="1600" dirty="0"/>
              <a:t>There is a missing piece and it’s vital – it’s that I-69 cross-river connection between Evansville and Henderson.</a:t>
            </a:r>
          </a:p>
          <a:p>
            <a:pPr marL="291179" indent="-291179">
              <a:buFont typeface="Arial" panose="020B0604020202020204" pitchFamily="34" charset="0"/>
              <a:buChar char="•"/>
            </a:pPr>
            <a:r>
              <a:rPr lang="en-US" sz="1600" dirty="0"/>
              <a:t>Both states have spent a lot of time, money and effort to improve the I-69 corridor.</a:t>
            </a:r>
          </a:p>
          <a:p>
            <a:pPr marL="291179" indent="-291179">
              <a:buFont typeface="Arial" panose="020B0604020202020204" pitchFamily="34" charset="0"/>
              <a:buChar char="•"/>
            </a:pPr>
            <a:r>
              <a:rPr lang="en-US" sz="1600" dirty="0"/>
              <a:t>Those improvements extend along the I-69 corridor from Mayfield, KY to Martinsville, IN…but we have a gap…and this is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663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00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14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Public involvement is an important part of this process…making sure the public is informed and has a chance to share their opinions, concerns and ideas.</a:t>
            </a:r>
            <a:endParaRPr lang="en-US" sz="1400" b="0"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473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885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12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Public involvement is an important part of this process…making sure the public is informed and has a chance to share their opinions, concerns and ideas.</a:t>
            </a:r>
            <a:endParaRPr lang="en-US" sz="1400" b="0"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82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a:t>
            </a:r>
          </a:p>
          <a:p>
            <a:pPr marL="291179" indent="-291179">
              <a:buFont typeface="Arial" panose="020B0604020202020204" pitchFamily="34" charset="0"/>
              <a:buChar char="•"/>
            </a:pPr>
            <a:r>
              <a:rPr lang="en-US" sz="1500" dirty="0"/>
              <a:t>For those in the room who weren’t around 13 years ago, weren’t paying attention, or simply forgot – this really is a second chance.</a:t>
            </a:r>
          </a:p>
          <a:p>
            <a:pPr marL="291179" indent="-291179">
              <a:buFont typeface="Arial" panose="020B0604020202020204" pitchFamily="34" charset="0"/>
              <a:buChar char="•"/>
            </a:pPr>
            <a:r>
              <a:rPr lang="en-US" sz="1500" dirty="0"/>
              <a:t>We have been there before. We were at this point,  with IN working on a Draft Environmental Impact Statement.</a:t>
            </a:r>
          </a:p>
          <a:p>
            <a:pPr marL="291179" indent="-291179">
              <a:buFont typeface="Arial" panose="020B0604020202020204" pitchFamily="34" charset="0"/>
              <a:buChar char="•"/>
            </a:pPr>
            <a:r>
              <a:rPr lang="en-US" sz="1500" dirty="0"/>
              <a:t>In fact, that draft was complete in 2004 and a preferred alternative selected, but they never made it to a Final Environmental Impact Statement and a Record of Decision.</a:t>
            </a:r>
          </a:p>
          <a:p>
            <a:pPr marL="291179" indent="-291179">
              <a:buFont typeface="Arial" panose="020B0604020202020204" pitchFamily="34" charset="0"/>
              <a:buChar char="•"/>
            </a:pPr>
            <a:r>
              <a:rPr lang="en-US" sz="1500" dirty="0"/>
              <a:t>Why? The money wasn’t there. They couldn’t answer how we were going to pay for it.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We’ll talk more about that in just a few minutes.</a:t>
            </a:r>
          </a:p>
          <a:p>
            <a:pPr marL="291179" indent="-291179">
              <a:buFont typeface="Arial" panose="020B0604020202020204" pitchFamily="34" charset="0"/>
              <a:buChar char="•"/>
            </a:pPr>
            <a:r>
              <a:rPr lang="en-US" sz="1500" dirty="0"/>
              <a:t>When you have a financially feasible project with a plan for how to pay for it – that’s what will get this bridge built.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85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773D2-69C4-4216-A893-2B6C86C7863C}" type="slidenum">
              <a:rPr lang="en-US" smtClean="0"/>
              <a:t>38</a:t>
            </a:fld>
            <a:endParaRPr lang="en-US"/>
          </a:p>
        </p:txBody>
      </p:sp>
    </p:spTree>
    <p:extLst>
      <p:ext uri="{BB962C8B-B14F-4D97-AF65-F5344CB8AC3E}">
        <p14:creationId xmlns:p14="http://schemas.microsoft.com/office/powerpoint/2010/main" val="76519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project, like so many, has been years in the making.</a:t>
            </a:r>
          </a:p>
          <a:p>
            <a:pPr marL="291179" indent="-291179">
              <a:buFont typeface="Arial" panose="020B0604020202020204" pitchFamily="34" charset="0"/>
              <a:buChar char="•"/>
            </a:pPr>
            <a:r>
              <a:rPr lang="en-US" sz="1500" dirty="0"/>
              <a:t>There was a Notice of Intent in 2001 and a first Draft Environmental Impact Statement (DEIS) in 2004.</a:t>
            </a:r>
          </a:p>
          <a:p>
            <a:pPr marL="291179" indent="-291179">
              <a:buFont typeface="Arial" panose="020B0604020202020204" pitchFamily="34" charset="0"/>
              <a:buChar char="•"/>
            </a:pPr>
            <a:r>
              <a:rPr lang="en-US" sz="1500" dirty="0"/>
              <a:t>At that point, it was very early in the both Kentucky and Indiana’s plan to expand I-69. Not nearly as much work had been done.</a:t>
            </a:r>
          </a:p>
          <a:p>
            <a:pPr marL="291179" indent="-291179">
              <a:buFont typeface="Arial" panose="020B0604020202020204" pitchFamily="34" charset="0"/>
              <a:buChar char="•"/>
            </a:pPr>
            <a:r>
              <a:rPr lang="en-US" sz="1500" dirty="0"/>
              <a:t>Discuss 2004 Purpose and Need</a:t>
            </a:r>
          </a:p>
          <a:p>
            <a:pPr marL="291179" indent="-291179">
              <a:buFont typeface="Arial" panose="020B0604020202020204" pitchFamily="34" charset="0"/>
              <a:buChar char="•"/>
            </a:pPr>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01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There were some key issues identified – Angel Mounds, which we’ve been able to avoid this time, residential and business relocations (which are still a big concern with two of our alternatives), traffic performance and floodplains.</a:t>
            </a:r>
          </a:p>
          <a:p>
            <a:pPr marL="291179" indent="-291179">
              <a:buFont typeface="Arial" panose="020B0604020202020204" pitchFamily="34" charset="0"/>
              <a:buChar char="•"/>
            </a:pPr>
            <a:r>
              <a:rPr lang="en-US" sz="1500" dirty="0"/>
              <a:t>Probably the biggest issue was money. The money wasn’t there. They couldn’t answer how we were going to pay for it.</a:t>
            </a:r>
          </a:p>
          <a:p>
            <a:pPr marL="291179" indent="-291179">
              <a:buFont typeface="Arial" panose="020B0604020202020204" pitchFamily="34" charset="0"/>
              <a:buChar char="•"/>
            </a:pPr>
            <a:r>
              <a:rPr lang="en-US" sz="1500" dirty="0"/>
              <a:t>With no funding identified, the project stalled with no Record of Decision.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23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10 years later, Kentucky did its own Feasibility Study (discuss)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46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01040" y="4415789"/>
            <a:ext cx="5608320" cy="4878997"/>
          </a:xfrm>
        </p:spPr>
        <p:txBody>
          <a:bodyPr/>
          <a:lstStyle/>
          <a:p>
            <a:pPr marL="291179" indent="-291179">
              <a:buFont typeface="Arial" panose="020B0604020202020204" pitchFamily="34" charset="0"/>
              <a:buChar char="•"/>
            </a:pPr>
            <a:r>
              <a:rPr lang="en-US" sz="1500" dirty="0"/>
              <a:t>This is important to talk about. This really is a second chance for the project.</a:t>
            </a:r>
          </a:p>
          <a:p>
            <a:pPr marL="270535" indent="-270535">
              <a:buFont typeface="Arial" panose="020B0604020202020204" pitchFamily="34" charset="0"/>
              <a:buChar char="•"/>
            </a:pPr>
            <a:r>
              <a:rPr lang="en-US" sz="1600" dirty="0"/>
              <a:t>It was summer of 2016 when Kentucky Gov. Matt Bevin and then-Indiana Gov. Mike Pence signed a memorandum of understanding directing both states to develop this Environmental Impact Statement.</a:t>
            </a:r>
          </a:p>
          <a:p>
            <a:pPr marL="291179" indent="-291179">
              <a:buFont typeface="Arial" panose="020B0604020202020204" pitchFamily="34" charset="0"/>
              <a:buChar char="•"/>
            </a:pPr>
            <a:r>
              <a:rPr lang="en-US" sz="1500" dirty="0"/>
              <a:t>What has changed? A lot. There’s been a tremendous amount of investment along the I-69 corridor. We can’t afford not to complete this connection.</a:t>
            </a:r>
          </a:p>
          <a:p>
            <a:pPr marL="291179" indent="-291179">
              <a:buFont typeface="Arial" panose="020B0604020202020204" pitchFamily="34" charset="0"/>
              <a:buChar char="•"/>
            </a:pPr>
            <a:r>
              <a:rPr lang="en-US" sz="1500" dirty="0"/>
              <a:t>Since 2004, Kentucky and Indiana have spent a lot of money and time to build or improve 260 miles of roadway to interstate standards.</a:t>
            </a:r>
          </a:p>
          <a:p>
            <a:pPr marL="291179" indent="-291179">
              <a:buFont typeface="Arial" panose="020B0604020202020204" pitchFamily="34" charset="0"/>
              <a:buChar char="•"/>
            </a:pPr>
            <a:r>
              <a:rPr lang="en-US" sz="1500" dirty="0"/>
              <a:t>This is a smaller, more focused study area with logical termini.</a:t>
            </a:r>
          </a:p>
          <a:p>
            <a:pPr marL="291179" indent="-291179">
              <a:buFont typeface="Arial" panose="020B0604020202020204" pitchFamily="34" charset="0"/>
              <a:buChar char="•"/>
            </a:pPr>
            <a:r>
              <a:rPr lang="en-US" sz="1500" dirty="0"/>
              <a:t>We’re approaching it with a right-sized, practical design mentality.</a:t>
            </a:r>
          </a:p>
          <a:p>
            <a:pPr marL="291179" indent="-291179">
              <a:buFont typeface="Arial" panose="020B0604020202020204" pitchFamily="34" charset="0"/>
              <a:buChar char="•"/>
            </a:pPr>
            <a:r>
              <a:rPr lang="en-US" sz="1500" dirty="0"/>
              <a:t>KY (and Indiana) have more experience with Alternative Project Delivery tools.</a:t>
            </a:r>
          </a:p>
          <a:p>
            <a:pPr marL="291179" indent="-291179">
              <a:buFont typeface="Arial" panose="020B0604020202020204" pitchFamily="34" charset="0"/>
              <a:buChar char="•"/>
            </a:pPr>
            <a:r>
              <a:rPr lang="en-US" sz="1500" dirty="0"/>
              <a:t>There’s a focus on financial feasibility throughout the process. Let’s make sure we can afford it.</a:t>
            </a:r>
          </a:p>
          <a:p>
            <a:pPr marL="291179" indent="-291179">
              <a:buFont typeface="Arial" panose="020B0604020202020204" pitchFamily="34" charset="0"/>
              <a:buChar char="•"/>
            </a:pPr>
            <a:r>
              <a:rPr lang="en-US" sz="1500" dirty="0"/>
              <a:t>What else has changed? Tolling is a part of the conversation.  It’s part of the funding solution. We’ll talk more about that in just a few minutes.</a:t>
            </a:r>
          </a:p>
          <a:p>
            <a:pPr marL="291179" indent="-291179">
              <a:buFont typeface="Arial" panose="020B0604020202020204" pitchFamily="34" charset="0"/>
              <a:buChar char="•"/>
            </a:pPr>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73D2-69C4-4216-A893-2B6C86C786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98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70535" indent="-270535">
              <a:buFont typeface="Arial" panose="020B0604020202020204" pitchFamily="34" charset="0"/>
              <a:buChar char="•"/>
            </a:pPr>
            <a:r>
              <a:rPr lang="en-US" sz="1200" dirty="0"/>
              <a:t>Let’s look at the Purpose and Need for this project. It’s important to complete this missing piece and complete the I-69 connection between Indiana and Kentucky.  An I-69 Ohio River Crossing will address long-term cross-river mobility, reduce congestion and improve safety</a:t>
            </a:r>
          </a:p>
          <a:p>
            <a:pPr lvl="0"/>
            <a:r>
              <a:rPr lang="en-US" sz="1200" kern="1200" dirty="0">
                <a:solidFill>
                  <a:schemeClr val="tx1"/>
                </a:solidFill>
                <a:effectLst/>
                <a:latin typeface="+mn-lt"/>
                <a:ea typeface="+mn-ea"/>
                <a:cs typeface="+mn-cs"/>
              </a:rPr>
              <a:t>Any alternative we select must meet all these criteria:</a:t>
            </a:r>
          </a:p>
          <a:p>
            <a:pPr lvl="1"/>
            <a:r>
              <a:rPr lang="en-US" sz="1200" kern="1200" dirty="0">
                <a:solidFill>
                  <a:schemeClr val="tx1"/>
                </a:solidFill>
                <a:effectLst/>
                <a:latin typeface="+mn-lt"/>
                <a:ea typeface="+mn-ea"/>
                <a:cs typeface="+mn-cs"/>
              </a:rPr>
              <a:t>It must complete the I-69 connection between the states. </a:t>
            </a:r>
          </a:p>
          <a:p>
            <a:pPr lvl="1"/>
            <a:r>
              <a:rPr lang="en-US" sz="1200" kern="1200" dirty="0">
                <a:solidFill>
                  <a:schemeClr val="tx1"/>
                </a:solidFill>
                <a:effectLst/>
                <a:latin typeface="+mn-lt"/>
                <a:ea typeface="+mn-ea"/>
                <a:cs typeface="+mn-cs"/>
              </a:rPr>
              <a:t>It must address the long-term needs of the area. The northbound bridge opened in 1932 and the southbound bridge opened in 1965. Maintaining these bridges is progressively becoming more expensive, so the new I-69 Ohio River Crossing must address current traffic demands and demands in the future.</a:t>
            </a:r>
          </a:p>
          <a:p>
            <a:pPr lvl="1"/>
            <a:r>
              <a:rPr lang="en-US" sz="1200" kern="1200" dirty="0">
                <a:solidFill>
                  <a:schemeClr val="tx1"/>
                </a:solidFill>
                <a:effectLst/>
                <a:latin typeface="+mn-lt"/>
                <a:ea typeface="+mn-ea"/>
                <a:cs typeface="+mn-cs"/>
              </a:rPr>
              <a:t>The alternative must reduce congestion and delays. This includes meeting today’s needs and the traffic needs up to 2045.</a:t>
            </a:r>
          </a:p>
          <a:p>
            <a:pPr lvl="1"/>
            <a:r>
              <a:rPr lang="en-US" sz="1200" kern="1200" dirty="0">
                <a:solidFill>
                  <a:schemeClr val="tx1"/>
                </a:solidFill>
                <a:effectLst/>
                <a:latin typeface="+mn-lt"/>
                <a:ea typeface="+mn-ea"/>
                <a:cs typeface="+mn-cs"/>
              </a:rPr>
              <a:t>It must address safety issues in the corridor. </a:t>
            </a:r>
          </a:p>
          <a:p>
            <a:pPr marL="270535" indent="-270535">
              <a:buFont typeface="Arial" panose="020B0604020202020204" pitchFamily="34" charset="0"/>
              <a:buChar char="•"/>
            </a:pPr>
            <a:r>
              <a:rPr lang="en-US" sz="1200" kern="1200" dirty="0">
                <a:solidFill>
                  <a:schemeClr val="tx1"/>
                </a:solidFill>
                <a:effectLst/>
                <a:latin typeface="+mn-lt"/>
                <a:ea typeface="+mn-ea"/>
                <a:cs typeface="+mn-cs"/>
              </a:rPr>
              <a:t>Based on engineering analyses, West Alternative 1, West Alternative 2 and Central Alternative 1 provide the best opportunity to be financially feasible and address the purpose and need of the project. Each alternative is expected to require a combination of toll-backed financing, traditional funds and grant opportunities to move to construction. </a:t>
            </a:r>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65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Our work started in earnest in spring 2017 and we identified five broad corridors.</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That summer, will </a:t>
            </a:r>
            <a:r>
              <a:rPr lang="en-US" sz="1400" kern="1200" dirty="0" err="1">
                <a:solidFill>
                  <a:schemeClr val="tx1"/>
                </a:solidFill>
                <a:effectLst/>
                <a:latin typeface="+mn-lt"/>
                <a:ea typeface="+mn-ea"/>
                <a:cs typeface="+mn-cs"/>
              </a:rPr>
              <a:t>rwe</a:t>
            </a:r>
            <a:r>
              <a:rPr lang="en-US" sz="1400" kern="1200" dirty="0">
                <a:solidFill>
                  <a:schemeClr val="tx1"/>
                </a:solidFill>
                <a:effectLst/>
                <a:latin typeface="+mn-lt"/>
                <a:ea typeface="+mn-ea"/>
                <a:cs typeface="+mn-cs"/>
              </a:rPr>
              <a:t> identified a short list of three corridors.</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This past January, we had developed three preliminary alternatives from those corridors.</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DEIS this fall will include our preferred alternative. We will hold public hearings in both Henderson and Evansville to allow the public to comment on the preferred alternative.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Between this fall and fall 2019, we will address all the feedback we receive on the DEIS.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We hope to have a Final Environmental Impact Statement</a:t>
            </a:r>
            <a:r>
              <a:rPr lang="en-US" sz="1400" dirty="0"/>
              <a:t> and </a:t>
            </a:r>
            <a:r>
              <a:rPr lang="en-US" sz="1400" kern="1200" dirty="0">
                <a:solidFill>
                  <a:schemeClr val="tx1"/>
                </a:solidFill>
                <a:effectLst/>
                <a:latin typeface="+mn-lt"/>
                <a:ea typeface="+mn-ea"/>
                <a:cs typeface="+mn-cs"/>
              </a:rPr>
              <a:t>a Record of Decision (ROD) from the Federal Highway Administration in fall 2019. As you know, The ROD allows the states, with the help of available federal funds, to move forward with design, land purchases and construction. </a:t>
            </a:r>
          </a:p>
          <a:p>
            <a:r>
              <a:rPr lang="en-US" sz="1400" b="1" kern="1200" dirty="0">
                <a:solidFill>
                  <a:schemeClr val="tx1"/>
                </a:solidFill>
                <a:effectLst/>
                <a:latin typeface="+mn-lt"/>
                <a:ea typeface="+mn-ea"/>
                <a:cs typeface="+mn-cs"/>
              </a:rPr>
              <a:t/>
            </a:r>
            <a:br>
              <a:rPr lang="en-US" sz="14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defTabSz="966612">
              <a:defRPr/>
            </a:pPr>
            <a:fld id="{29A773D2-69C4-4216-A893-2B6C86C7863C}" type="slidenum">
              <a:rPr lang="en-US">
                <a:solidFill>
                  <a:prstClr val="black"/>
                </a:solidFill>
              </a:rPr>
              <a:pPr defTabSz="966612">
                <a:defRPr/>
              </a:pPr>
              <a:t>9</a:t>
            </a:fld>
            <a:endParaRPr lang="en-US">
              <a:solidFill>
                <a:prstClr val="black"/>
              </a:solidFill>
            </a:endParaRPr>
          </a:p>
        </p:txBody>
      </p:sp>
    </p:spTree>
    <p:extLst>
      <p:ext uri="{BB962C8B-B14F-4D97-AF65-F5344CB8AC3E}">
        <p14:creationId xmlns:p14="http://schemas.microsoft.com/office/powerpoint/2010/main" val="1037130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370152" y="1352550"/>
            <a:ext cx="5573448" cy="1600200"/>
          </a:xfrm>
          <a:prstGeom prst="rect">
            <a:avLst/>
          </a:prstGeom>
        </p:spPr>
        <p:txBody>
          <a:bodyPr/>
          <a:lstStyle>
            <a:lvl1pPr marL="0" indent="0">
              <a:buNone/>
              <a:defRPr sz="45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370152" y="3105150"/>
            <a:ext cx="1771650" cy="304800"/>
          </a:xfrm>
          <a:prstGeom prst="rect">
            <a:avLst/>
          </a:prstGeom>
        </p:spPr>
        <p:txBody>
          <a:bodyPr/>
          <a:lstStyle>
            <a:lvl1pPr marL="0" indent="0">
              <a:buNone/>
              <a:defRPr sz="105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250560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276350"/>
            <a:ext cx="2743200"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3314700" y="1276350"/>
            <a:ext cx="2665314"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69744" y="4763142"/>
            <a:ext cx="461073"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43434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383446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428750"/>
            <a:ext cx="3086100" cy="30480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54248" y="4769923"/>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3429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3886200" y="209550"/>
            <a:ext cx="280035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386437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1543050" y="2114550"/>
            <a:ext cx="3429000" cy="914400"/>
          </a:xfrm>
          <a:prstGeom prst="rect">
            <a:avLst/>
          </a:prstGeom>
        </p:spPr>
        <p:txBody>
          <a:bodyPr anchor="ctr" anchorCtr="0"/>
          <a:lstStyle>
            <a:lvl1pPr marL="0" indent="0">
              <a:buNone/>
              <a:defRPr sz="36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162746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370152" y="1352550"/>
            <a:ext cx="5573448" cy="1600200"/>
          </a:xfrm>
          <a:prstGeom prst="rect">
            <a:avLst/>
          </a:prstGeom>
        </p:spPr>
        <p:txBody>
          <a:bodyPr/>
          <a:lstStyle>
            <a:lvl1pPr marL="0" indent="0">
              <a:buNone/>
              <a:defRPr sz="45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370152" y="3105150"/>
            <a:ext cx="1771650" cy="304800"/>
          </a:xfrm>
          <a:prstGeom prst="rect">
            <a:avLst/>
          </a:prstGeom>
        </p:spPr>
        <p:txBody>
          <a:bodyPr/>
          <a:lstStyle>
            <a:lvl1pPr marL="0" indent="0">
              <a:buNone/>
              <a:defRPr sz="105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167495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28600" y="1809750"/>
            <a:ext cx="394335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228600" y="2495550"/>
            <a:ext cx="4000500" cy="838200"/>
          </a:xfrm>
          <a:prstGeom prst="rect">
            <a:avLst/>
          </a:prstGeom>
        </p:spPr>
        <p:txBody>
          <a:bodyPr/>
          <a:lstStyle>
            <a:lvl1pPr marL="0" indent="0">
              <a:buNone/>
              <a:defRPr sz="12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131738" y="4676935"/>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124933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98"/>
            <a:ext cx="6858000" cy="5143500"/>
          </a:xfrm>
          <a:prstGeom prst="rect">
            <a:avLst/>
          </a:prstGeom>
        </p:spPr>
      </p:pic>
      <p:sp>
        <p:nvSpPr>
          <p:cNvPr id="9" name="Text Placeholder 8"/>
          <p:cNvSpPr>
            <a:spLocks noGrp="1"/>
          </p:cNvSpPr>
          <p:nvPr>
            <p:ph type="body" sz="quarter" idx="10" hasCustomPrompt="1"/>
          </p:nvPr>
        </p:nvSpPr>
        <p:spPr>
          <a:xfrm>
            <a:off x="285750" y="1657350"/>
            <a:ext cx="5257800" cy="1752600"/>
          </a:xfrm>
          <a:prstGeom prst="rect">
            <a:avLst/>
          </a:prstGeom>
        </p:spPr>
        <p:txBody>
          <a:bodyPr/>
          <a:lstStyle>
            <a:lvl1pPr marL="0" indent="0">
              <a:buNone/>
              <a:defRPr sz="375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100742" y="4738928"/>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204598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276350"/>
            <a:ext cx="2743200"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3314700" y="1276350"/>
            <a:ext cx="2665314"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69744" y="4763142"/>
            <a:ext cx="461073"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43434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115654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428750"/>
            <a:ext cx="3086100" cy="30480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54248" y="4769923"/>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3429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3886200" y="209550"/>
            <a:ext cx="280035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415731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1543050" y="2114550"/>
            <a:ext cx="3429000" cy="914400"/>
          </a:xfrm>
          <a:prstGeom prst="rect">
            <a:avLst/>
          </a:prstGeom>
        </p:spPr>
        <p:txBody>
          <a:bodyPr anchor="ctr" anchorCtr="0"/>
          <a:lstStyle>
            <a:lvl1pPr marL="0" indent="0">
              <a:buNone/>
              <a:defRPr sz="36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1367769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370152" y="1352550"/>
            <a:ext cx="5573448" cy="1600200"/>
          </a:xfrm>
          <a:prstGeom prst="rect">
            <a:avLst/>
          </a:prstGeom>
        </p:spPr>
        <p:txBody>
          <a:bodyPr/>
          <a:lstStyle>
            <a:lvl1pPr marL="0" indent="0">
              <a:buNone/>
              <a:defRPr sz="45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370152" y="3105150"/>
            <a:ext cx="1771650" cy="304800"/>
          </a:xfrm>
          <a:prstGeom prst="rect">
            <a:avLst/>
          </a:prstGeom>
        </p:spPr>
        <p:txBody>
          <a:bodyPr/>
          <a:lstStyle>
            <a:lvl1pPr marL="0" indent="0">
              <a:buNone/>
              <a:defRPr sz="105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369936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28600" y="1809750"/>
            <a:ext cx="394335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228600" y="2495550"/>
            <a:ext cx="4000500" cy="838200"/>
          </a:xfrm>
          <a:prstGeom prst="rect">
            <a:avLst/>
          </a:prstGeom>
        </p:spPr>
        <p:txBody>
          <a:bodyPr/>
          <a:lstStyle>
            <a:lvl1pPr marL="0" indent="0">
              <a:buNone/>
              <a:defRPr sz="12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580741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28600" y="1809750"/>
            <a:ext cx="394335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228600" y="2495550"/>
            <a:ext cx="4000500" cy="838200"/>
          </a:xfrm>
          <a:prstGeom prst="rect">
            <a:avLst/>
          </a:prstGeom>
        </p:spPr>
        <p:txBody>
          <a:bodyPr/>
          <a:lstStyle>
            <a:lvl1pPr marL="0" indent="0">
              <a:buNone/>
              <a:defRPr sz="12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2530713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85750" y="1657350"/>
            <a:ext cx="5257800" cy="1752600"/>
          </a:xfrm>
          <a:prstGeom prst="rect">
            <a:avLst/>
          </a:prstGeom>
        </p:spPr>
        <p:txBody>
          <a:bodyPr/>
          <a:lstStyle>
            <a:lvl1pPr marL="0" indent="0">
              <a:buNone/>
              <a:defRPr sz="375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912665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276350"/>
            <a:ext cx="2743200"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3314700" y="1276350"/>
            <a:ext cx="2665314"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43434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2376632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428750"/>
            <a:ext cx="3086100" cy="30480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3429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3886200" y="209550"/>
            <a:ext cx="280035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97243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1543050" y="2114550"/>
            <a:ext cx="3429000" cy="914400"/>
          </a:xfrm>
          <a:prstGeom prst="rect">
            <a:avLst/>
          </a:prstGeom>
        </p:spPr>
        <p:txBody>
          <a:bodyPr anchor="ctr" anchorCtr="0"/>
          <a:lstStyle>
            <a:lvl1pPr marL="0" indent="0">
              <a:buNone/>
              <a:defRPr sz="36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780853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370152" y="1352550"/>
            <a:ext cx="5573448" cy="1600200"/>
          </a:xfrm>
          <a:prstGeom prst="rect">
            <a:avLst/>
          </a:prstGeom>
        </p:spPr>
        <p:txBody>
          <a:bodyPr/>
          <a:lstStyle>
            <a:lvl1pPr marL="0" indent="0">
              <a:buNone/>
              <a:defRPr sz="45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370152" y="3105150"/>
            <a:ext cx="1771650" cy="304800"/>
          </a:xfrm>
          <a:prstGeom prst="rect">
            <a:avLst/>
          </a:prstGeom>
        </p:spPr>
        <p:txBody>
          <a:bodyPr/>
          <a:lstStyle>
            <a:lvl1pPr marL="0" indent="0">
              <a:buNone/>
              <a:defRPr sz="105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437370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28600" y="1809750"/>
            <a:ext cx="394335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228600" y="2495550"/>
            <a:ext cx="4000500" cy="838200"/>
          </a:xfrm>
          <a:prstGeom prst="rect">
            <a:avLst/>
          </a:prstGeom>
        </p:spPr>
        <p:txBody>
          <a:bodyPr/>
          <a:lstStyle>
            <a:lvl1pPr marL="0" indent="0">
              <a:buNone/>
              <a:defRPr sz="12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141985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85750" y="1657350"/>
            <a:ext cx="5257800" cy="1752600"/>
          </a:xfrm>
          <a:prstGeom prst="rect">
            <a:avLst/>
          </a:prstGeom>
        </p:spPr>
        <p:txBody>
          <a:bodyPr/>
          <a:lstStyle>
            <a:lvl1pPr marL="0" indent="0">
              <a:buNone/>
              <a:defRPr sz="375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766333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276350"/>
            <a:ext cx="2743200"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3314700" y="1276350"/>
            <a:ext cx="2665314"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228600" y="4552950"/>
            <a:ext cx="342900" cy="230832"/>
          </a:xfrm>
          <a:prstGeom prst="rect">
            <a:avLst/>
          </a:prstGeom>
          <a:noFill/>
        </p:spPr>
        <p:txBody>
          <a:bodyPr wrap="square" rtlCol="0">
            <a:spAutoFit/>
          </a:bodyPr>
          <a:lstStyle/>
          <a:p>
            <a:fld id="{37572A6F-AC21-4472-86A3-0B54FAF165BF}" type="slidenum">
              <a:rPr lang="en-US" sz="900" b="1" i="0" baseline="0" smtClean="0">
                <a:solidFill>
                  <a:srgbClr val="003054"/>
                </a:solidFill>
                <a:latin typeface="Arial" panose="020B0604020202020204" pitchFamily="34" charset="0"/>
              </a:rPr>
              <a:t>‹#›</a:t>
            </a:fld>
            <a:endParaRPr lang="en-US" sz="9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43434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822791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428750"/>
            <a:ext cx="3086100" cy="30480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228600" y="4552950"/>
            <a:ext cx="342900" cy="230832"/>
          </a:xfrm>
          <a:prstGeom prst="rect">
            <a:avLst/>
          </a:prstGeom>
          <a:noFill/>
        </p:spPr>
        <p:txBody>
          <a:bodyPr wrap="square" rtlCol="0">
            <a:spAutoFit/>
          </a:bodyPr>
          <a:lstStyle/>
          <a:p>
            <a:fld id="{37572A6F-AC21-4472-86A3-0B54FAF165BF}" type="slidenum">
              <a:rPr lang="en-US" sz="900" b="1" i="0" baseline="0" smtClean="0">
                <a:solidFill>
                  <a:srgbClr val="003054"/>
                </a:solidFill>
                <a:latin typeface="Arial" panose="020B0604020202020204" pitchFamily="34" charset="0"/>
              </a:rPr>
              <a:t>‹#›</a:t>
            </a:fld>
            <a:endParaRPr lang="en-US" sz="9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3429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3886200" y="209550"/>
            <a:ext cx="280035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370184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85750" y="1657350"/>
            <a:ext cx="5257800" cy="1752600"/>
          </a:xfrm>
          <a:prstGeom prst="rect">
            <a:avLst/>
          </a:prstGeom>
        </p:spPr>
        <p:txBody>
          <a:bodyPr/>
          <a:lstStyle>
            <a:lvl1pPr marL="0" indent="0">
              <a:buNone/>
              <a:defRPr sz="375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87928" y="4780719"/>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4217643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1543050" y="2114550"/>
            <a:ext cx="3429000" cy="914400"/>
          </a:xfrm>
          <a:prstGeom prst="rect">
            <a:avLst/>
          </a:prstGeom>
        </p:spPr>
        <p:txBody>
          <a:bodyPr anchor="ctr" anchorCtr="0"/>
          <a:lstStyle>
            <a:lvl1pPr marL="0" indent="0">
              <a:buNone/>
              <a:defRPr sz="36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110052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276350"/>
            <a:ext cx="2743200"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3314700" y="1276350"/>
            <a:ext cx="2665314" cy="32004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228600" y="4552951"/>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43434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170786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10"/>
          <p:cNvSpPr>
            <a:spLocks noGrp="1"/>
          </p:cNvSpPr>
          <p:nvPr>
            <p:ph type="body" sz="quarter" idx="11" hasCustomPrompt="1"/>
          </p:nvPr>
        </p:nvSpPr>
        <p:spPr>
          <a:xfrm>
            <a:off x="285750" y="1428750"/>
            <a:ext cx="3086100" cy="3048000"/>
          </a:xfrm>
          <a:prstGeom prst="rect">
            <a:avLst/>
          </a:prstGeom>
        </p:spPr>
        <p:txBody>
          <a:bodyPr>
            <a:normAutofit/>
          </a:bodyPr>
          <a:lstStyle>
            <a:lvl1pPr marL="0" marR="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1337"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3716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75373" y="4764674"/>
            <a:ext cx="342900" cy="461665"/>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285750" y="514350"/>
            <a:ext cx="3429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3886200" y="209550"/>
            <a:ext cx="280035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18349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1543050" y="2114550"/>
            <a:ext cx="3429000" cy="914400"/>
          </a:xfrm>
          <a:prstGeom prst="rect">
            <a:avLst/>
          </a:prstGeom>
        </p:spPr>
        <p:txBody>
          <a:bodyPr anchor="ctr" anchorCtr="0"/>
          <a:lstStyle>
            <a:lvl1pPr marL="0" indent="0">
              <a:buNone/>
              <a:defRPr sz="36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75965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370152" y="1352550"/>
            <a:ext cx="5573448" cy="1600200"/>
          </a:xfrm>
          <a:prstGeom prst="rect">
            <a:avLst/>
          </a:prstGeom>
        </p:spPr>
        <p:txBody>
          <a:bodyPr/>
          <a:lstStyle>
            <a:lvl1pPr marL="0" indent="0">
              <a:buNone/>
              <a:defRPr sz="45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370152" y="3105150"/>
            <a:ext cx="1771650" cy="304800"/>
          </a:xfrm>
          <a:prstGeom prst="rect">
            <a:avLst/>
          </a:prstGeom>
        </p:spPr>
        <p:txBody>
          <a:bodyPr/>
          <a:lstStyle>
            <a:lvl1pPr marL="0" indent="0">
              <a:buNone/>
              <a:defRPr sz="105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141962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9" name="Text Placeholder 8"/>
          <p:cNvSpPr>
            <a:spLocks noGrp="1"/>
          </p:cNvSpPr>
          <p:nvPr>
            <p:ph type="body" sz="quarter" idx="10" hasCustomPrompt="1"/>
          </p:nvPr>
        </p:nvSpPr>
        <p:spPr>
          <a:xfrm>
            <a:off x="228600" y="1809750"/>
            <a:ext cx="394335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228600" y="2495550"/>
            <a:ext cx="4000500" cy="838200"/>
          </a:xfrm>
          <a:prstGeom prst="rect">
            <a:avLst/>
          </a:prstGeom>
        </p:spPr>
        <p:txBody>
          <a:bodyPr/>
          <a:lstStyle>
            <a:lvl1pPr marL="0" indent="0">
              <a:buNone/>
              <a:defRPr sz="12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131738" y="4676935"/>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213974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98"/>
            <a:ext cx="6858000" cy="5143500"/>
          </a:xfrm>
          <a:prstGeom prst="rect">
            <a:avLst/>
          </a:prstGeom>
        </p:spPr>
      </p:pic>
      <p:sp>
        <p:nvSpPr>
          <p:cNvPr id="9" name="Text Placeholder 8"/>
          <p:cNvSpPr>
            <a:spLocks noGrp="1"/>
          </p:cNvSpPr>
          <p:nvPr>
            <p:ph type="body" sz="quarter" idx="10" hasCustomPrompt="1"/>
          </p:nvPr>
        </p:nvSpPr>
        <p:spPr>
          <a:xfrm>
            <a:off x="285750" y="1657350"/>
            <a:ext cx="5257800" cy="1752600"/>
          </a:xfrm>
          <a:prstGeom prst="rect">
            <a:avLst/>
          </a:prstGeom>
        </p:spPr>
        <p:txBody>
          <a:bodyPr/>
          <a:lstStyle>
            <a:lvl1pPr marL="0" indent="0">
              <a:buNone/>
              <a:defRPr sz="375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9213" y="4761388"/>
            <a:ext cx="342900" cy="461665"/>
          </a:xfrm>
          <a:prstGeom prst="rect">
            <a:avLst/>
          </a:prstGeom>
          <a:noFill/>
        </p:spPr>
        <p:txBody>
          <a:bodyPr wrap="square" rtlCol="0">
            <a:spAutoFit/>
          </a:bodyPr>
          <a:lstStyle/>
          <a:p>
            <a:fld id="{37572A6F-AC21-4472-86A3-0B54FAF165BF}" type="slidenum">
              <a:rPr lang="en-US" sz="1200" b="1" i="0" baseline="0" smtClean="0">
                <a:solidFill>
                  <a:schemeClr val="bg1"/>
                </a:solidFill>
                <a:latin typeface="Arial" panose="020B0604020202020204" pitchFamily="34" charset="0"/>
              </a:rPr>
              <a:t>‹#›</a:t>
            </a:fld>
            <a:endParaRPr lang="en-US" sz="12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13594244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01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60" r:id="rId5"/>
    <p:sldLayoutId id="2147483659"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0957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2131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6023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2614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0152" y="1857021"/>
            <a:ext cx="6005645" cy="1200150"/>
          </a:xfrm>
        </p:spPr>
        <p:txBody>
          <a:bodyPr/>
          <a:lstStyle/>
          <a:p>
            <a:r>
              <a:rPr lang="en-US" sz="3000" dirty="0"/>
              <a:t>I-69 Ohio river crossing</a:t>
            </a:r>
          </a:p>
          <a:p>
            <a:r>
              <a:rPr lang="en-US" sz="1800" dirty="0"/>
              <a:t>Selecting a preferred alternative</a:t>
            </a:r>
          </a:p>
          <a:p>
            <a:endParaRPr lang="en-US" sz="3000" dirty="0"/>
          </a:p>
        </p:txBody>
      </p:sp>
      <p:sp>
        <p:nvSpPr>
          <p:cNvPr id="3" name="Text Placeholder 2"/>
          <p:cNvSpPr>
            <a:spLocks noGrp="1"/>
          </p:cNvSpPr>
          <p:nvPr>
            <p:ph type="body" sz="quarter" idx="11"/>
          </p:nvPr>
        </p:nvSpPr>
        <p:spPr>
          <a:xfrm>
            <a:off x="370151" y="2942871"/>
            <a:ext cx="4589476" cy="671867"/>
          </a:xfrm>
        </p:spPr>
        <p:txBody>
          <a:bodyPr/>
          <a:lstStyle/>
          <a:p>
            <a:r>
              <a:rPr lang="en-US" dirty="0"/>
              <a:t>Marshall carrier, KYTC, Project manager</a:t>
            </a:r>
          </a:p>
          <a:p>
            <a:r>
              <a:rPr lang="en-US" dirty="0"/>
              <a:t>Dan Prevost, parsons, environmental lead</a:t>
            </a:r>
          </a:p>
          <a:p>
            <a:r>
              <a:rPr lang="en-US" dirty="0"/>
              <a:t>Tim foreman, </a:t>
            </a:r>
            <a:r>
              <a:rPr lang="en-US" dirty="0" err="1"/>
              <a:t>kytc</a:t>
            </a:r>
            <a:r>
              <a:rPr lang="en-US" dirty="0"/>
              <a:t>, environmental project manager</a:t>
            </a:r>
          </a:p>
        </p:txBody>
      </p:sp>
    </p:spTree>
    <p:extLst>
      <p:ext uri="{BB962C8B-B14F-4D97-AF65-F5344CB8AC3E}">
        <p14:creationId xmlns:p14="http://schemas.microsoft.com/office/powerpoint/2010/main" val="289422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484" r="10484"/>
          <a:stretch>
            <a:fillRect/>
          </a:stretch>
        </p:blipFill>
        <p:spPr>
          <a:xfrm>
            <a:off x="3972208" y="800100"/>
            <a:ext cx="2714342" cy="3434474"/>
          </a:xfrm>
        </p:spPr>
      </p:pic>
      <p:sp>
        <p:nvSpPr>
          <p:cNvPr id="2" name="Text Placeholder 1"/>
          <p:cNvSpPr>
            <a:spLocks noGrp="1"/>
          </p:cNvSpPr>
          <p:nvPr>
            <p:ph type="body" sz="quarter" idx="11"/>
          </p:nvPr>
        </p:nvSpPr>
        <p:spPr>
          <a:xfrm>
            <a:off x="285750" y="1600201"/>
            <a:ext cx="3686459" cy="2377439"/>
          </a:xfrm>
        </p:spPr>
        <p:txBody>
          <a:bodyPr>
            <a:normAutofit/>
          </a:bodyPr>
          <a:lstStyle/>
          <a:p>
            <a:pPr marL="214313" indent="-214313"/>
            <a:r>
              <a:rPr lang="en-US" sz="1500" dirty="0">
                <a:solidFill>
                  <a:srgbClr val="D8613B"/>
                </a:solidFill>
              </a:rPr>
              <a:t>Website</a:t>
            </a:r>
          </a:p>
          <a:p>
            <a:pPr indent="0">
              <a:buNone/>
            </a:pPr>
            <a:r>
              <a:rPr lang="en-US" sz="1500" dirty="0">
                <a:solidFill>
                  <a:srgbClr val="C00000"/>
                </a:solidFill>
              </a:rPr>
              <a:t>      </a:t>
            </a:r>
            <a:r>
              <a:rPr lang="en-US" sz="1500" dirty="0"/>
              <a:t>www.I69ohiorivercrossing.com</a:t>
            </a:r>
          </a:p>
          <a:p>
            <a:pPr indent="0">
              <a:buNone/>
            </a:pPr>
            <a:endParaRPr lang="en-US" sz="1500" dirty="0"/>
          </a:p>
          <a:p>
            <a:pPr marL="257175" indent="-257175"/>
            <a:r>
              <a:rPr lang="en-US" sz="1500" dirty="0">
                <a:solidFill>
                  <a:srgbClr val="D8613B"/>
                </a:solidFill>
              </a:rPr>
              <a:t>Facebook</a:t>
            </a:r>
          </a:p>
          <a:p>
            <a:pPr indent="0">
              <a:buNone/>
            </a:pPr>
            <a:r>
              <a:rPr lang="en-US" sz="1500" dirty="0"/>
              <a:t>       I-69 Ohio River Crossing</a:t>
            </a:r>
          </a:p>
          <a:p>
            <a:pPr indent="0">
              <a:buNone/>
            </a:pPr>
            <a:endParaRPr lang="en-US" sz="1500" dirty="0"/>
          </a:p>
          <a:p>
            <a:pPr marL="214313" indent="-214313"/>
            <a:r>
              <a:rPr lang="en-US" sz="1500" dirty="0">
                <a:solidFill>
                  <a:srgbClr val="D8613B"/>
                </a:solidFill>
              </a:rPr>
              <a:t>Twitter</a:t>
            </a:r>
          </a:p>
          <a:p>
            <a:pPr indent="0">
              <a:buNone/>
            </a:pPr>
            <a:r>
              <a:rPr lang="en-US" sz="1500" dirty="0"/>
              <a:t>      @I69ORX </a:t>
            </a:r>
          </a:p>
          <a:p>
            <a:pPr marL="214313" indent="-214313"/>
            <a:endParaRPr lang="en-US" dirty="0"/>
          </a:p>
          <a:p>
            <a:pPr marL="214313" indent="-214313"/>
            <a:endParaRPr lang="en-US" dirty="0"/>
          </a:p>
          <a:p>
            <a:pPr lvl="1"/>
            <a:endParaRPr lang="en-US" dirty="0"/>
          </a:p>
        </p:txBody>
      </p:sp>
      <p:sp>
        <p:nvSpPr>
          <p:cNvPr id="3" name="Text Placeholder 2"/>
          <p:cNvSpPr>
            <a:spLocks noGrp="1"/>
          </p:cNvSpPr>
          <p:nvPr>
            <p:ph type="body" sz="quarter" idx="13"/>
          </p:nvPr>
        </p:nvSpPr>
        <p:spPr>
          <a:xfrm>
            <a:off x="285750" y="1028700"/>
            <a:ext cx="3549945" cy="571500"/>
          </a:xfrm>
        </p:spPr>
        <p:txBody>
          <a:bodyPr/>
          <a:lstStyle/>
          <a:p>
            <a:r>
              <a:rPr lang="en-US" dirty="0"/>
              <a:t>Stay Informed</a:t>
            </a:r>
          </a:p>
        </p:txBody>
      </p:sp>
    </p:spTree>
    <p:extLst>
      <p:ext uri="{BB962C8B-B14F-4D97-AF65-F5344CB8AC3E}">
        <p14:creationId xmlns:p14="http://schemas.microsoft.com/office/powerpoint/2010/main" val="425926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Alternatives </a:t>
            </a:r>
          </a:p>
          <a:p>
            <a:r>
              <a:rPr lang="en-US" sz="3600" dirty="0"/>
              <a:t>development</a:t>
            </a:r>
          </a:p>
        </p:txBody>
      </p:sp>
    </p:spTree>
    <p:extLst>
      <p:ext uri="{BB962C8B-B14F-4D97-AF65-F5344CB8AC3E}">
        <p14:creationId xmlns:p14="http://schemas.microsoft.com/office/powerpoint/2010/main" val="27118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771061"/>
            <a:ext cx="3405427" cy="2286000"/>
          </a:xfrm>
        </p:spPr>
        <p:txBody>
          <a:bodyPr>
            <a:noAutofit/>
          </a:bodyPr>
          <a:lstStyle/>
          <a:p>
            <a:pPr marL="214313">
              <a:lnSpc>
                <a:spcPct val="120000"/>
              </a:lnSpc>
              <a:spcAft>
                <a:spcPts val="450"/>
              </a:spcAft>
            </a:pPr>
            <a:r>
              <a:rPr lang="en-US" sz="1500" dirty="0">
                <a:cs typeface="Arial" panose="020B0604020202020204" pitchFamily="34" charset="0"/>
              </a:rPr>
              <a:t>No Build Alternative</a:t>
            </a:r>
          </a:p>
          <a:p>
            <a:pPr marL="214313">
              <a:lnSpc>
                <a:spcPct val="120000"/>
              </a:lnSpc>
              <a:spcAft>
                <a:spcPts val="450"/>
              </a:spcAft>
            </a:pPr>
            <a:r>
              <a:rPr lang="en-US" sz="1500" dirty="0">
                <a:cs typeface="Arial" panose="020B0604020202020204" pitchFamily="34" charset="0"/>
              </a:rPr>
              <a:t>West Corridor 1</a:t>
            </a:r>
          </a:p>
          <a:p>
            <a:pPr marL="214313">
              <a:lnSpc>
                <a:spcPct val="120000"/>
              </a:lnSpc>
              <a:spcAft>
                <a:spcPts val="450"/>
              </a:spcAft>
            </a:pPr>
            <a:r>
              <a:rPr lang="en-US" sz="1500" dirty="0">
                <a:cs typeface="Arial" panose="020B0604020202020204" pitchFamily="34" charset="0"/>
              </a:rPr>
              <a:t>West Corridor 2</a:t>
            </a:r>
          </a:p>
          <a:p>
            <a:pPr marL="214313">
              <a:lnSpc>
                <a:spcPct val="120000"/>
              </a:lnSpc>
              <a:spcAft>
                <a:spcPts val="450"/>
              </a:spcAft>
            </a:pPr>
            <a:r>
              <a:rPr lang="en-US" sz="1500" dirty="0">
                <a:cs typeface="Arial" panose="020B0604020202020204" pitchFamily="34" charset="0"/>
              </a:rPr>
              <a:t>Central Corridor 1</a:t>
            </a:r>
          </a:p>
          <a:p>
            <a:pPr marL="214313">
              <a:lnSpc>
                <a:spcPct val="120000"/>
              </a:lnSpc>
              <a:spcAft>
                <a:spcPts val="450"/>
              </a:spcAft>
            </a:pPr>
            <a:r>
              <a:rPr lang="en-US" sz="1500" dirty="0">
                <a:cs typeface="Arial" panose="020B0604020202020204" pitchFamily="34" charset="0"/>
              </a:rPr>
              <a:t>Central Corridor 2 (2004 DEIS Preferred Alternative)</a:t>
            </a:r>
          </a:p>
          <a:p>
            <a:pPr marL="214313">
              <a:lnSpc>
                <a:spcPct val="120000"/>
              </a:lnSpc>
              <a:spcAft>
                <a:spcPts val="450"/>
              </a:spcAft>
            </a:pPr>
            <a:r>
              <a:rPr lang="en-US" sz="1500" dirty="0">
                <a:cs typeface="Arial" panose="020B0604020202020204" pitchFamily="34" charset="0"/>
              </a:rPr>
              <a:t>East Corridor</a:t>
            </a:r>
          </a:p>
          <a:p>
            <a:pPr indent="0">
              <a:buNone/>
            </a:pPr>
            <a:endParaRPr lang="en-US" sz="1200" dirty="0"/>
          </a:p>
        </p:txBody>
      </p:sp>
      <p:sp>
        <p:nvSpPr>
          <p:cNvPr id="3" name="Text Placeholder 2"/>
          <p:cNvSpPr>
            <a:spLocks noGrp="1"/>
          </p:cNvSpPr>
          <p:nvPr>
            <p:ph type="body" sz="quarter" idx="13"/>
          </p:nvPr>
        </p:nvSpPr>
        <p:spPr>
          <a:xfrm>
            <a:off x="285750" y="1028700"/>
            <a:ext cx="3370241" cy="571500"/>
          </a:xfrm>
        </p:spPr>
        <p:txBody>
          <a:bodyPr/>
          <a:lstStyle/>
          <a:p>
            <a:r>
              <a:rPr lang="en-US" dirty="0"/>
              <a:t>Broad Corridors</a:t>
            </a:r>
            <a:br>
              <a:rPr lang="en-US" dirty="0"/>
            </a:br>
            <a:r>
              <a:rPr lang="en-US" sz="1350" dirty="0"/>
              <a:t>(presented April 2017)</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1177" y="642938"/>
            <a:ext cx="3166823" cy="3857625"/>
          </a:xfrm>
          <a:prstGeom prst="rect">
            <a:avLst/>
          </a:prstGeom>
        </p:spPr>
      </p:pic>
    </p:spTree>
    <p:extLst>
      <p:ext uri="{BB962C8B-B14F-4D97-AF65-F5344CB8AC3E}">
        <p14:creationId xmlns:p14="http://schemas.microsoft.com/office/powerpoint/2010/main" val="373956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600200"/>
            <a:ext cx="6023610" cy="2426018"/>
          </a:xfrm>
        </p:spPr>
        <p:txBody>
          <a:bodyPr>
            <a:noAutofit/>
          </a:bodyPr>
          <a:lstStyle/>
          <a:p>
            <a:pPr marL="136922" indent="-136922">
              <a:spcAft>
                <a:spcPts val="450"/>
              </a:spcAft>
            </a:pPr>
            <a:r>
              <a:rPr lang="en-US" sz="1500" dirty="0"/>
              <a:t>Develop screening criteria</a:t>
            </a:r>
          </a:p>
          <a:p>
            <a:pPr marL="136922" indent="-136922">
              <a:spcAft>
                <a:spcPts val="450"/>
              </a:spcAft>
            </a:pPr>
            <a:r>
              <a:rPr lang="en-US" sz="1500" dirty="0"/>
              <a:t>Conduct “windshield” surveys</a:t>
            </a:r>
          </a:p>
          <a:p>
            <a:pPr marL="136922" indent="-136922">
              <a:spcAft>
                <a:spcPts val="450"/>
              </a:spcAft>
            </a:pPr>
            <a:r>
              <a:rPr lang="en-US" sz="1500" dirty="0"/>
              <a:t>Collect additional data</a:t>
            </a:r>
          </a:p>
          <a:p>
            <a:pPr indent="0">
              <a:spcAft>
                <a:spcPts val="450"/>
              </a:spcAft>
              <a:buNone/>
            </a:pPr>
            <a:r>
              <a:rPr lang="en-US" sz="1500" b="1" dirty="0"/>
              <a:t>Evaluate Corridors </a:t>
            </a:r>
          </a:p>
          <a:p>
            <a:pPr marL="136922" indent="-136922">
              <a:spcAft>
                <a:spcPts val="450"/>
              </a:spcAft>
            </a:pPr>
            <a:r>
              <a:rPr lang="en-US" sz="1500" dirty="0"/>
              <a:t>Does it meet the Purpose and Need?</a:t>
            </a:r>
          </a:p>
          <a:p>
            <a:pPr marL="136922" indent="-136922">
              <a:spcAft>
                <a:spcPts val="450"/>
              </a:spcAft>
            </a:pPr>
            <a:r>
              <a:rPr lang="en-US" sz="1500" dirty="0"/>
              <a:t>What are impacts to homes, </a:t>
            </a:r>
            <a:br>
              <a:rPr lang="en-US" sz="1500" dirty="0"/>
            </a:br>
            <a:r>
              <a:rPr lang="en-US" sz="1500" dirty="0"/>
              <a:t>businesses and the natural environment? </a:t>
            </a:r>
          </a:p>
          <a:p>
            <a:pPr marL="136922" indent="-136922">
              <a:spcAft>
                <a:spcPts val="450"/>
              </a:spcAft>
            </a:pPr>
            <a:r>
              <a:rPr lang="en-US" sz="1500" dirty="0"/>
              <a:t>Can we build it and, if so, how much </a:t>
            </a:r>
            <a:br>
              <a:rPr lang="en-US" sz="1500" dirty="0"/>
            </a:br>
            <a:r>
              <a:rPr lang="en-US" sz="1500" dirty="0"/>
              <a:t>might it cost?	 </a:t>
            </a:r>
            <a:r>
              <a:rPr lang="en-US" sz="1350" dirty="0"/>
              <a:t> </a:t>
            </a:r>
          </a:p>
          <a:p>
            <a:pPr marL="34528" indent="0">
              <a:lnSpc>
                <a:spcPct val="120000"/>
              </a:lnSpc>
              <a:spcAft>
                <a:spcPts val="450"/>
              </a:spcAft>
              <a:buNone/>
            </a:pPr>
            <a:endParaRPr lang="en-US" sz="1350" dirty="0"/>
          </a:p>
        </p:txBody>
      </p:sp>
      <p:sp>
        <p:nvSpPr>
          <p:cNvPr id="4" name="Text Placeholder 3"/>
          <p:cNvSpPr>
            <a:spLocks noGrp="1"/>
          </p:cNvSpPr>
          <p:nvPr>
            <p:ph type="body" sz="quarter" idx="13"/>
          </p:nvPr>
        </p:nvSpPr>
        <p:spPr>
          <a:xfrm>
            <a:off x="285750" y="1028700"/>
            <a:ext cx="6115050" cy="457200"/>
          </a:xfrm>
        </p:spPr>
        <p:txBody>
          <a:bodyPr/>
          <a:lstStyle/>
          <a:p>
            <a:r>
              <a:rPr lang="en-US" dirty="0"/>
              <a:t>Screening Approach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066" y="1396686"/>
            <a:ext cx="3215366" cy="2832913"/>
          </a:xfrm>
          <a:prstGeom prst="rect">
            <a:avLst/>
          </a:prstGeom>
        </p:spPr>
      </p:pic>
    </p:spTree>
    <p:extLst>
      <p:ext uri="{BB962C8B-B14F-4D97-AF65-F5344CB8AC3E}">
        <p14:creationId xmlns:p14="http://schemas.microsoft.com/office/powerpoint/2010/main" val="149372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49" y="1861836"/>
            <a:ext cx="4345300" cy="2465695"/>
          </a:xfrm>
        </p:spPr>
        <p:txBody>
          <a:bodyPr>
            <a:normAutofit fontScale="92500" lnSpcReduction="20000"/>
          </a:bodyPr>
          <a:lstStyle/>
          <a:p>
            <a:pPr marL="214313" indent="-214313">
              <a:lnSpc>
                <a:spcPct val="114000"/>
              </a:lnSpc>
            </a:pPr>
            <a:r>
              <a:rPr lang="en-US" sz="1575"/>
              <a:t>Identify and evaluate interchanges (access, traffic performance, safety)</a:t>
            </a:r>
          </a:p>
          <a:p>
            <a:pPr marL="214313" indent="-214313">
              <a:lnSpc>
                <a:spcPct val="114000"/>
              </a:lnSpc>
            </a:pPr>
            <a:r>
              <a:rPr lang="en-US" sz="1575"/>
              <a:t>Minimize or avoid impacts to sensitive resources </a:t>
            </a:r>
          </a:p>
          <a:p>
            <a:pPr marL="214313" indent="-214313">
              <a:lnSpc>
                <a:spcPct val="114000"/>
              </a:lnSpc>
            </a:pPr>
            <a:r>
              <a:rPr lang="en-US" sz="1575"/>
              <a:t>Consider US 41 corridor accessibility and visibility</a:t>
            </a:r>
          </a:p>
          <a:p>
            <a:pPr marL="214313" indent="-214313">
              <a:lnSpc>
                <a:spcPct val="114000"/>
              </a:lnSpc>
            </a:pPr>
            <a:r>
              <a:rPr lang="en-US" sz="1575"/>
              <a:t>Adjust cost estimates to year of expenditure</a:t>
            </a:r>
          </a:p>
          <a:p>
            <a:pPr marL="214313" indent="-214313">
              <a:lnSpc>
                <a:spcPct val="114000"/>
              </a:lnSpc>
            </a:pPr>
            <a:r>
              <a:rPr lang="en-US" sz="1575"/>
              <a:t>Estimate life-cycle maintenance costs for I-69 and US 41 bridges</a:t>
            </a:r>
          </a:p>
          <a:p>
            <a:pPr marL="214313" indent="-214313">
              <a:lnSpc>
                <a:spcPct val="114000"/>
              </a:lnSpc>
            </a:pPr>
            <a:r>
              <a:rPr lang="en-US" sz="1575"/>
              <a:t>Use traffic models to evaluate bridge and toll scenarios</a:t>
            </a:r>
          </a:p>
          <a:p>
            <a:pPr marL="214313" indent="-214313">
              <a:lnSpc>
                <a:spcPct val="114000"/>
              </a:lnSpc>
            </a:pPr>
            <a:endParaRPr lang="en-US" sz="1500"/>
          </a:p>
          <a:p>
            <a:pPr marL="214313" indent="-214313"/>
            <a:endParaRPr lang="en-US" sz="1500"/>
          </a:p>
          <a:p>
            <a:pPr indent="0">
              <a:buNone/>
            </a:pPr>
            <a:endParaRPr lang="en-US"/>
          </a:p>
          <a:p>
            <a:endParaRPr lang="en-US"/>
          </a:p>
          <a:p>
            <a:pPr indent="0">
              <a:buNone/>
            </a:pPr>
            <a:endParaRPr lang="en-US"/>
          </a:p>
        </p:txBody>
      </p:sp>
      <p:sp>
        <p:nvSpPr>
          <p:cNvPr id="3" name="Text Placeholder 2"/>
          <p:cNvSpPr>
            <a:spLocks noGrp="1"/>
          </p:cNvSpPr>
          <p:nvPr>
            <p:ph type="body" sz="quarter" idx="13"/>
          </p:nvPr>
        </p:nvSpPr>
        <p:spPr>
          <a:xfrm>
            <a:off x="285750" y="937991"/>
            <a:ext cx="6326023" cy="837314"/>
          </a:xfrm>
        </p:spPr>
        <p:txBody>
          <a:bodyPr/>
          <a:lstStyle/>
          <a:p>
            <a:r>
              <a:rPr lang="en-US"/>
              <a:t>Alternatives Development and Supplemental Screening</a:t>
            </a:r>
          </a:p>
        </p:txBody>
      </p:sp>
      <p:pic>
        <p:nvPicPr>
          <p:cNvPr id="4" name="Picture 3">
            <a:extLst>
              <a:ext uri="{FF2B5EF4-FFF2-40B4-BE49-F238E27FC236}">
                <a16:creationId xmlns:a16="http://schemas.microsoft.com/office/drawing/2014/main" id="{42CE82FF-92AE-4690-82FC-D8035F72636F}"/>
              </a:ext>
            </a:extLst>
          </p:cNvPr>
          <p:cNvPicPr>
            <a:picLocks noChangeAspect="1"/>
          </p:cNvPicPr>
          <p:nvPr/>
        </p:nvPicPr>
        <p:blipFill>
          <a:blip r:embed="rId3"/>
          <a:stretch>
            <a:fillRect/>
          </a:stretch>
        </p:blipFill>
        <p:spPr>
          <a:xfrm>
            <a:off x="4787206" y="1829006"/>
            <a:ext cx="1824566" cy="2356730"/>
          </a:xfrm>
          <a:prstGeom prst="rect">
            <a:avLst/>
          </a:prstGeom>
        </p:spPr>
      </p:pic>
    </p:spTree>
    <p:extLst>
      <p:ext uri="{BB962C8B-B14F-4D97-AF65-F5344CB8AC3E}">
        <p14:creationId xmlns:p14="http://schemas.microsoft.com/office/powerpoint/2010/main" val="603114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85130" y="1156125"/>
            <a:ext cx="3486151" cy="2831250"/>
          </a:xfrm>
        </p:spPr>
        <p:txBody>
          <a:bodyPr anchor="t">
            <a:normAutofit/>
          </a:bodyPr>
          <a:lstStyle/>
          <a:p>
            <a:pPr indent="0">
              <a:buNone/>
            </a:pPr>
            <a:endParaRPr lang="en-US"/>
          </a:p>
          <a:p>
            <a:pPr indent="0">
              <a:buNone/>
            </a:pPr>
            <a:r>
              <a:rPr lang="en-US"/>
              <a:t/>
            </a:r>
            <a:br>
              <a:rPr lang="en-US"/>
            </a:br>
            <a:endParaRPr lang="en-US"/>
          </a:p>
        </p:txBody>
      </p:sp>
      <p:sp>
        <p:nvSpPr>
          <p:cNvPr id="3" name="Text Placeholder 2"/>
          <p:cNvSpPr>
            <a:spLocks noGrp="1"/>
          </p:cNvSpPr>
          <p:nvPr>
            <p:ph type="body" sz="quarter" idx="13"/>
          </p:nvPr>
        </p:nvSpPr>
        <p:spPr>
          <a:xfrm>
            <a:off x="285749" y="937991"/>
            <a:ext cx="6172421" cy="574158"/>
          </a:xfrm>
        </p:spPr>
        <p:txBody>
          <a:bodyPr/>
          <a:lstStyle/>
          <a:p>
            <a:r>
              <a:rPr lang="en-US"/>
              <a:t>Preliminary Alternatives</a:t>
            </a:r>
            <a:endParaRPr lang="en-US">
              <a:highlight>
                <a:srgbClr val="FFFF00"/>
              </a:highlight>
            </a:endParaRPr>
          </a:p>
        </p:txBody>
      </p:sp>
      <p:sp>
        <p:nvSpPr>
          <p:cNvPr id="7" name="Text Placeholder 1">
            <a:extLst>
              <a:ext uri="{FF2B5EF4-FFF2-40B4-BE49-F238E27FC236}">
                <a16:creationId xmlns:a16="http://schemas.microsoft.com/office/drawing/2014/main" id="{7975066B-0ACE-4A23-AA9D-53F3625F8FE1}"/>
              </a:ext>
            </a:extLst>
          </p:cNvPr>
          <p:cNvSpPr txBox="1">
            <a:spLocks/>
          </p:cNvSpPr>
          <p:nvPr/>
        </p:nvSpPr>
        <p:spPr>
          <a:xfrm>
            <a:off x="285749" y="1492906"/>
            <a:ext cx="3486151" cy="3050519"/>
          </a:xfrm>
          <a:prstGeom prst="rect">
            <a:avLst/>
          </a:prstGeom>
        </p:spPr>
        <p:txBody>
          <a:bodyPr>
            <a:no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14313" indent="-214313" defTabSz="685800">
              <a:defRPr/>
            </a:pPr>
            <a:r>
              <a:rPr lang="en-US" sz="1425" dirty="0">
                <a:cs typeface="Arial" panose="020B0604020202020204" pitchFamily="34" charset="0"/>
              </a:rPr>
              <a:t>For each corridor, 3 bridge scenarios were considered:</a:t>
            </a:r>
          </a:p>
          <a:p>
            <a:pPr marL="557213" lvl="1" indent="-214313" defTabSz="685800">
              <a:defRPr/>
            </a:pPr>
            <a:r>
              <a:rPr lang="en-US" sz="1275" dirty="0">
                <a:solidFill>
                  <a:srgbClr val="003054"/>
                </a:solidFill>
                <a:latin typeface="Arial" panose="020B0604020202020204" pitchFamily="34" charset="0"/>
                <a:cs typeface="Arial" panose="020B0604020202020204" pitchFamily="34" charset="0"/>
              </a:rPr>
              <a:t>Build a 6-lane I-69 bridge for all </a:t>
            </a:r>
            <a:br>
              <a:rPr lang="en-US" sz="1275" dirty="0">
                <a:solidFill>
                  <a:srgbClr val="003054"/>
                </a:solidFill>
                <a:latin typeface="Arial" panose="020B0604020202020204" pitchFamily="34" charset="0"/>
                <a:cs typeface="Arial" panose="020B0604020202020204" pitchFamily="34" charset="0"/>
              </a:rPr>
            </a:br>
            <a:r>
              <a:rPr lang="en-US" sz="1275" dirty="0">
                <a:solidFill>
                  <a:srgbClr val="003054"/>
                </a:solidFill>
                <a:latin typeface="Arial" panose="020B0604020202020204" pitchFamily="34" charset="0"/>
                <a:cs typeface="Arial" panose="020B0604020202020204" pitchFamily="34" charset="0"/>
              </a:rPr>
              <a:t>cross-river traffic and remove both </a:t>
            </a:r>
            <a:br>
              <a:rPr lang="en-US" sz="1275" dirty="0">
                <a:solidFill>
                  <a:srgbClr val="003054"/>
                </a:solidFill>
                <a:latin typeface="Arial" panose="020B0604020202020204" pitchFamily="34" charset="0"/>
                <a:cs typeface="Arial" panose="020B0604020202020204" pitchFamily="34" charset="0"/>
              </a:rPr>
            </a:br>
            <a:r>
              <a:rPr lang="en-US" sz="1275" dirty="0">
                <a:solidFill>
                  <a:srgbClr val="003054"/>
                </a:solidFill>
                <a:latin typeface="Arial" panose="020B0604020202020204" pitchFamily="34" charset="0"/>
                <a:cs typeface="Arial" panose="020B0604020202020204" pitchFamily="34" charset="0"/>
              </a:rPr>
              <a:t>US 41 bridges </a:t>
            </a:r>
          </a:p>
          <a:p>
            <a:pPr marL="557213" lvl="1" indent="-214313" defTabSz="685800">
              <a:defRPr/>
            </a:pPr>
            <a:r>
              <a:rPr lang="en-US" sz="1275" dirty="0">
                <a:solidFill>
                  <a:srgbClr val="003054"/>
                </a:solidFill>
                <a:latin typeface="Arial" panose="020B0604020202020204" pitchFamily="34" charset="0"/>
                <a:cs typeface="Arial" panose="020B0604020202020204" pitchFamily="34" charset="0"/>
              </a:rPr>
              <a:t>Build a 4-lane I-69 bridge and retain one US 41 bridge for local traffic</a:t>
            </a:r>
          </a:p>
          <a:p>
            <a:pPr marL="557213" lvl="1" indent="-214313" defTabSz="685800">
              <a:defRPr/>
            </a:pPr>
            <a:r>
              <a:rPr lang="en-US" sz="1275" dirty="0">
                <a:solidFill>
                  <a:srgbClr val="003054"/>
                </a:solidFill>
                <a:latin typeface="Arial" panose="020B0604020202020204" pitchFamily="34" charset="0"/>
                <a:cs typeface="Arial" panose="020B0604020202020204" pitchFamily="34" charset="0"/>
              </a:rPr>
              <a:t>Build a 4-lane I-69 bridge and retain both US 41 bridges for local traffic</a:t>
            </a:r>
          </a:p>
          <a:p>
            <a:pPr indent="-137160" defTabSz="685800">
              <a:defRPr/>
            </a:pPr>
            <a:r>
              <a:rPr lang="en-US" sz="1500" dirty="0">
                <a:cs typeface="Arial" panose="020B0604020202020204" pitchFamily="34" charset="0"/>
              </a:rPr>
              <a:t> </a:t>
            </a:r>
            <a:r>
              <a:rPr lang="en-US" sz="1425" dirty="0">
                <a:cs typeface="Arial" panose="020B0604020202020204" pitchFamily="34" charset="0"/>
              </a:rPr>
              <a:t>Based on this approach, 10 bridge </a:t>
            </a:r>
            <a:br>
              <a:rPr lang="en-US" sz="1425" dirty="0">
                <a:cs typeface="Arial" panose="020B0604020202020204" pitchFamily="34" charset="0"/>
              </a:rPr>
            </a:br>
            <a:r>
              <a:rPr lang="en-US" sz="1425" dirty="0">
                <a:cs typeface="Arial" panose="020B0604020202020204" pitchFamily="34" charset="0"/>
              </a:rPr>
              <a:t>    scenarios were screened </a:t>
            </a:r>
          </a:p>
        </p:txBody>
      </p:sp>
      <p:pic>
        <p:nvPicPr>
          <p:cNvPr id="9" name="Picture 8" descr="A bridge over a road&#10;&#10;Description generated with high confidence">
            <a:extLst>
              <a:ext uri="{FF2B5EF4-FFF2-40B4-BE49-F238E27FC236}">
                <a16:creationId xmlns:a16="http://schemas.microsoft.com/office/drawing/2014/main" id="{72708869-1EC4-4A09-9A79-CD6BAF0FD5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9" t="8156"/>
          <a:stretch/>
        </p:blipFill>
        <p:spPr>
          <a:xfrm>
            <a:off x="3632947" y="1512149"/>
            <a:ext cx="3144293" cy="2264735"/>
          </a:xfrm>
          <a:prstGeom prst="rect">
            <a:avLst/>
          </a:prstGeom>
        </p:spPr>
      </p:pic>
    </p:spTree>
    <p:extLst>
      <p:ext uri="{BB962C8B-B14F-4D97-AF65-F5344CB8AC3E}">
        <p14:creationId xmlns:p14="http://schemas.microsoft.com/office/powerpoint/2010/main" val="38408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735432"/>
            <a:ext cx="3523298" cy="2807993"/>
          </a:xfrm>
        </p:spPr>
        <p:txBody>
          <a:bodyPr>
            <a:normAutofit fontScale="32500" lnSpcReduction="20000"/>
          </a:bodyPr>
          <a:lstStyle/>
          <a:p>
            <a:pPr marL="214313" indent="-214313">
              <a:lnSpc>
                <a:spcPct val="134000"/>
              </a:lnSpc>
            </a:pPr>
            <a:r>
              <a:rPr lang="en-US" sz="4125" dirty="0">
                <a:cs typeface="Arial" panose="020B0604020202020204" pitchFamily="34" charset="0"/>
              </a:rPr>
              <a:t>West Alternative 1: 4-lane I-69 bridge and one US 41 bridge for local traffic</a:t>
            </a:r>
          </a:p>
          <a:p>
            <a:pPr marL="214313" indent="-214313">
              <a:lnSpc>
                <a:spcPct val="134000"/>
              </a:lnSpc>
            </a:pPr>
            <a:r>
              <a:rPr lang="en-US" sz="4125" dirty="0">
                <a:cs typeface="Arial" panose="020B0604020202020204" pitchFamily="34" charset="0"/>
              </a:rPr>
              <a:t>West Alternative 2: 6-lane I-69 bridge with both US 41 bridges removed from service</a:t>
            </a:r>
          </a:p>
          <a:p>
            <a:pPr marL="214313" indent="-214313">
              <a:lnSpc>
                <a:spcPct val="134000"/>
              </a:lnSpc>
            </a:pPr>
            <a:r>
              <a:rPr lang="en-US" sz="4125" dirty="0">
                <a:cs typeface="Arial" panose="020B0604020202020204" pitchFamily="34" charset="0"/>
              </a:rPr>
              <a:t>Central Alternative 1: 4-lane I-69 bridge and one US 41 bridge for local traffic</a:t>
            </a:r>
          </a:p>
          <a:p>
            <a:pPr marL="214313" indent="-214313">
              <a:lnSpc>
                <a:spcPct val="134000"/>
              </a:lnSpc>
            </a:pPr>
            <a:r>
              <a:rPr lang="en-US" sz="4125" dirty="0">
                <a:cs typeface="Arial" panose="020B0604020202020204" pitchFamily="34" charset="0"/>
              </a:rPr>
              <a:t>No Build Alternative: Required to serve as baseline for comparison</a:t>
            </a:r>
          </a:p>
          <a:p>
            <a:pPr marL="214313" indent="-214313">
              <a:lnSpc>
                <a:spcPct val="134000"/>
              </a:lnSpc>
            </a:pPr>
            <a:r>
              <a:rPr lang="en-US" sz="4125" dirty="0">
                <a:cs typeface="Arial" panose="020B0604020202020204" pitchFamily="34" charset="0"/>
              </a:rPr>
              <a:t>Other alternatives could be considered based on further analysis</a:t>
            </a:r>
          </a:p>
          <a:p>
            <a:endParaRPr lang="en-US" dirty="0"/>
          </a:p>
          <a:p>
            <a:pPr indent="0">
              <a:buNone/>
            </a:pPr>
            <a:endParaRPr lang="en-US" dirty="0"/>
          </a:p>
        </p:txBody>
      </p:sp>
      <p:sp>
        <p:nvSpPr>
          <p:cNvPr id="3" name="Text Placeholder 2"/>
          <p:cNvSpPr>
            <a:spLocks noGrp="1"/>
          </p:cNvSpPr>
          <p:nvPr>
            <p:ph type="body" sz="quarter" idx="13"/>
          </p:nvPr>
        </p:nvSpPr>
        <p:spPr>
          <a:xfrm>
            <a:off x="285750" y="937991"/>
            <a:ext cx="3486151" cy="709723"/>
          </a:xfrm>
        </p:spPr>
        <p:txBody>
          <a:bodyPr/>
          <a:lstStyle/>
          <a:p>
            <a:r>
              <a:rPr lang="en-US" dirty="0"/>
              <a:t>Preliminary Alternatives   </a:t>
            </a:r>
            <a:r>
              <a:rPr lang="en-US" sz="1050" dirty="0"/>
              <a:t>January 2018</a:t>
            </a:r>
            <a:endParaRPr lang="en-US" dirty="0"/>
          </a:p>
        </p:txBody>
      </p:sp>
      <p:sp>
        <p:nvSpPr>
          <p:cNvPr id="4" name="TextBox 3">
            <a:extLst>
              <a:ext uri="{FF2B5EF4-FFF2-40B4-BE49-F238E27FC236}">
                <a16:creationId xmlns:a16="http://schemas.microsoft.com/office/drawing/2014/main" id="{498DAC62-1213-437A-91D2-671BA08170AE}"/>
              </a:ext>
            </a:extLst>
          </p:cNvPr>
          <p:cNvSpPr txBox="1"/>
          <p:nvPr/>
        </p:nvSpPr>
        <p:spPr>
          <a:xfrm>
            <a:off x="5613039" y="2753917"/>
            <a:ext cx="1350169" cy="923330"/>
          </a:xfrm>
          <a:prstGeom prst="rect">
            <a:avLst/>
          </a:prstGeom>
          <a:noFill/>
        </p:spPr>
        <p:txBody>
          <a:bodyPr wrap="square" rtlCol="0">
            <a:spAutoFit/>
          </a:bodyPr>
          <a:lstStyle/>
          <a:p>
            <a:pPr defTabSz="685800">
              <a:defRPr/>
            </a:pPr>
            <a:r>
              <a:rPr lang="en-US">
                <a:solidFill>
                  <a:prstClr val="white"/>
                </a:solidFill>
                <a:latin typeface="Calibri"/>
              </a:rPr>
              <a:t>Pending updated graphic</a:t>
            </a:r>
          </a:p>
        </p:txBody>
      </p:sp>
      <p:pic>
        <p:nvPicPr>
          <p:cNvPr id="5" name="Picture 4">
            <a:extLst>
              <a:ext uri="{FF2B5EF4-FFF2-40B4-BE49-F238E27FC236}">
                <a16:creationId xmlns:a16="http://schemas.microsoft.com/office/drawing/2014/main" id="{AA42BE58-98DD-4DE0-AE50-B3202E3C1784}"/>
              </a:ext>
            </a:extLst>
          </p:cNvPr>
          <p:cNvPicPr>
            <a:picLocks noChangeAspect="1"/>
          </p:cNvPicPr>
          <p:nvPr/>
        </p:nvPicPr>
        <p:blipFill>
          <a:blip r:embed="rId3"/>
          <a:stretch>
            <a:fillRect/>
          </a:stretch>
        </p:blipFill>
        <p:spPr>
          <a:xfrm>
            <a:off x="3902619" y="642938"/>
            <a:ext cx="2949949" cy="3857625"/>
          </a:xfrm>
          <a:prstGeom prst="rect">
            <a:avLst/>
          </a:prstGeom>
        </p:spPr>
      </p:pic>
    </p:spTree>
    <p:extLst>
      <p:ext uri="{BB962C8B-B14F-4D97-AF65-F5344CB8AC3E}">
        <p14:creationId xmlns:p14="http://schemas.microsoft.com/office/powerpoint/2010/main" val="20435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85640A-32AF-4183-8199-F07E695674C9}"/>
              </a:ext>
            </a:extLst>
          </p:cNvPr>
          <p:cNvSpPr>
            <a:spLocks noGrp="1"/>
          </p:cNvSpPr>
          <p:nvPr>
            <p:ph type="body" sz="quarter" idx="13"/>
          </p:nvPr>
        </p:nvSpPr>
        <p:spPr>
          <a:xfrm>
            <a:off x="285750" y="867746"/>
            <a:ext cx="6091823" cy="571500"/>
          </a:xfrm>
        </p:spPr>
        <p:txBody>
          <a:bodyPr/>
          <a:lstStyle/>
          <a:p>
            <a:r>
              <a:rPr lang="en-US" dirty="0"/>
              <a:t>Updated Cost Estimates           </a:t>
            </a:r>
            <a:r>
              <a:rPr lang="en-US" sz="1050" dirty="0"/>
              <a:t>May 2018</a:t>
            </a:r>
            <a:endParaRPr lang="en-US" dirty="0"/>
          </a:p>
        </p:txBody>
      </p:sp>
      <p:graphicFrame>
        <p:nvGraphicFramePr>
          <p:cNvPr id="25" name="Table 24">
            <a:extLst>
              <a:ext uri="{FF2B5EF4-FFF2-40B4-BE49-F238E27FC236}">
                <a16:creationId xmlns:a16="http://schemas.microsoft.com/office/drawing/2014/main" id="{60E30A42-D349-4605-AC0A-0D1232AA6274}"/>
              </a:ext>
            </a:extLst>
          </p:cNvPr>
          <p:cNvGraphicFramePr>
            <a:graphicFrameLocks noGrp="1"/>
          </p:cNvGraphicFramePr>
          <p:nvPr>
            <p:extLst/>
          </p:nvPr>
        </p:nvGraphicFramePr>
        <p:xfrm>
          <a:off x="332509" y="1378754"/>
          <a:ext cx="6125745" cy="2804160"/>
        </p:xfrm>
        <a:graphic>
          <a:graphicData uri="http://schemas.openxmlformats.org/drawingml/2006/table">
            <a:tbl>
              <a:tblPr firstRow="1" bandRow="1">
                <a:tableStyleId>{5C22544A-7EE6-4342-B048-85BDC9FD1C3A}</a:tableStyleId>
              </a:tblPr>
              <a:tblGrid>
                <a:gridCol w="2148268">
                  <a:extLst>
                    <a:ext uri="{9D8B030D-6E8A-4147-A177-3AD203B41FA5}">
                      <a16:colId xmlns:a16="http://schemas.microsoft.com/office/drawing/2014/main" val="2289554583"/>
                    </a:ext>
                  </a:extLst>
                </a:gridCol>
                <a:gridCol w="857250">
                  <a:extLst>
                    <a:ext uri="{9D8B030D-6E8A-4147-A177-3AD203B41FA5}">
                      <a16:colId xmlns:a16="http://schemas.microsoft.com/office/drawing/2014/main" val="835185989"/>
                    </a:ext>
                  </a:extLst>
                </a:gridCol>
                <a:gridCol w="1039197">
                  <a:extLst>
                    <a:ext uri="{9D8B030D-6E8A-4147-A177-3AD203B41FA5}">
                      <a16:colId xmlns:a16="http://schemas.microsoft.com/office/drawing/2014/main" val="1393011435"/>
                    </a:ext>
                  </a:extLst>
                </a:gridCol>
                <a:gridCol w="1039197">
                  <a:extLst>
                    <a:ext uri="{9D8B030D-6E8A-4147-A177-3AD203B41FA5}">
                      <a16:colId xmlns:a16="http://schemas.microsoft.com/office/drawing/2014/main" val="773054792"/>
                    </a:ext>
                  </a:extLst>
                </a:gridCol>
                <a:gridCol w="1041833">
                  <a:extLst>
                    <a:ext uri="{9D8B030D-6E8A-4147-A177-3AD203B41FA5}">
                      <a16:colId xmlns:a16="http://schemas.microsoft.com/office/drawing/2014/main" val="4161714551"/>
                    </a:ext>
                  </a:extLst>
                </a:gridCol>
              </a:tblGrid>
              <a:tr h="365760">
                <a:tc>
                  <a:txBody>
                    <a:bodyPr/>
                    <a:lstStyle/>
                    <a:p>
                      <a:endParaRPr lang="en-US" sz="1000" dirty="0"/>
                    </a:p>
                  </a:txBody>
                  <a:tcPr marL="68580" marR="68580" marT="34290" marB="34290">
                    <a:solidFill>
                      <a:srgbClr val="BC4510"/>
                    </a:solidFill>
                  </a:tcPr>
                </a:tc>
                <a:tc>
                  <a:txBody>
                    <a:bodyPr/>
                    <a:lstStyle/>
                    <a:p>
                      <a:pPr algn="ctr"/>
                      <a:r>
                        <a:rPr lang="en-US" sz="1000" dirty="0">
                          <a:latin typeface="Arial Black" panose="020B0A04020102020204" pitchFamily="34" charset="0"/>
                        </a:rPr>
                        <a:t>No Build</a:t>
                      </a:r>
                    </a:p>
                  </a:txBody>
                  <a:tcPr marL="68580" marR="68580" marT="34290" marB="34290">
                    <a:solidFill>
                      <a:srgbClr val="BC4510"/>
                    </a:solidFill>
                  </a:tcPr>
                </a:tc>
                <a:tc>
                  <a:txBody>
                    <a:bodyPr/>
                    <a:lstStyle/>
                    <a:p>
                      <a:pPr algn="ctr"/>
                      <a:r>
                        <a:rPr lang="en-US" sz="1000" dirty="0">
                          <a:latin typeface="Arial Black" panose="020B0A04020102020204" pitchFamily="34" charset="0"/>
                        </a:rPr>
                        <a:t>West Alternative 1</a:t>
                      </a:r>
                    </a:p>
                  </a:txBody>
                  <a:tcPr marL="68580" marR="68580" marT="34290" marB="34290">
                    <a:solidFill>
                      <a:srgbClr val="BC4510"/>
                    </a:solidFill>
                  </a:tcPr>
                </a:tc>
                <a:tc>
                  <a:txBody>
                    <a:bodyPr/>
                    <a:lstStyle/>
                    <a:p>
                      <a:pPr algn="ctr"/>
                      <a:r>
                        <a:rPr lang="en-US" sz="1000" dirty="0">
                          <a:latin typeface="Arial Black" panose="020B0A04020102020204" pitchFamily="34" charset="0"/>
                        </a:rPr>
                        <a:t>West Alternative 2</a:t>
                      </a:r>
                    </a:p>
                  </a:txBody>
                  <a:tcPr marL="68580" marR="68580" marT="34290" marB="34290">
                    <a:solidFill>
                      <a:srgbClr val="BC4510"/>
                    </a:solidFill>
                  </a:tcPr>
                </a:tc>
                <a:tc>
                  <a:txBody>
                    <a:bodyPr/>
                    <a:lstStyle/>
                    <a:p>
                      <a:pPr algn="ctr"/>
                      <a:r>
                        <a:rPr lang="en-US" sz="1000" dirty="0">
                          <a:latin typeface="Arial Black" panose="020B0A04020102020204" pitchFamily="34" charset="0"/>
                        </a:rPr>
                        <a:t>Central Alternative 1</a:t>
                      </a:r>
                    </a:p>
                  </a:txBody>
                  <a:tcPr marL="68580" marR="68580" marT="34290" marB="34290">
                    <a:solidFill>
                      <a:srgbClr val="BC4510"/>
                    </a:solidFill>
                  </a:tcPr>
                </a:tc>
                <a:extLst>
                  <a:ext uri="{0D108BD9-81ED-4DB2-BD59-A6C34878D82A}">
                    <a16:rowId xmlns:a16="http://schemas.microsoft.com/office/drawing/2014/main" val="17406979"/>
                  </a:ext>
                </a:extLst>
              </a:tr>
              <a:tr h="548640">
                <a:tc>
                  <a:txBody>
                    <a:bodyPr/>
                    <a:lstStyle/>
                    <a:p>
                      <a:r>
                        <a:rPr lang="en-US" sz="1100" dirty="0">
                          <a:solidFill>
                            <a:srgbClr val="003054"/>
                          </a:solidFill>
                          <a:latin typeface="Arial" panose="020B0604020202020204" pitchFamily="34" charset="0"/>
                          <a:cs typeface="Arial" panose="020B0604020202020204" pitchFamily="34" charset="0"/>
                        </a:rPr>
                        <a:t>Design, approvals, right of way, mitigation, procurement, construction inspection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$17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$312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$352 M</a:t>
                      </a:r>
                    </a:p>
                  </a:txBody>
                  <a:tcPr marL="68580" marR="68580" marT="34290" marB="34290"/>
                </a:tc>
                <a:tc>
                  <a:txBody>
                    <a:bodyPr/>
                    <a:lstStyle/>
                    <a:p>
                      <a:pPr algn="r"/>
                      <a:endParaRPr lang="en-US" sz="1100" dirty="0">
                        <a:solidFill>
                          <a:srgbClr val="003054"/>
                        </a:solidFill>
                        <a:latin typeface="Arial" panose="020B0604020202020204" pitchFamily="34" charset="0"/>
                        <a:cs typeface="Arial" panose="020B0604020202020204" pitchFamily="34" charset="0"/>
                      </a:endParaRPr>
                    </a:p>
                    <a:p>
                      <a:pPr algn="r"/>
                      <a:endParaRPr lang="en-US" sz="1100" dirty="0">
                        <a:solidFill>
                          <a:srgbClr val="003054"/>
                        </a:solidFill>
                        <a:latin typeface="Arial" panose="020B0604020202020204" pitchFamily="34" charset="0"/>
                        <a:cs typeface="Arial" panose="020B0604020202020204" pitchFamily="34" charset="0"/>
                      </a:endParaRPr>
                    </a:p>
                    <a:p>
                      <a:pPr algn="r"/>
                      <a:r>
                        <a:rPr lang="en-US" sz="1100" dirty="0">
                          <a:solidFill>
                            <a:srgbClr val="003054"/>
                          </a:solidFill>
                          <a:latin typeface="Arial" panose="020B0604020202020204" pitchFamily="34" charset="0"/>
                          <a:cs typeface="Arial" panose="020B0604020202020204" pitchFamily="34" charset="0"/>
                        </a:rPr>
                        <a:t>$200 M</a:t>
                      </a:r>
                    </a:p>
                  </a:txBody>
                  <a:tcPr marL="68580" marR="68580" marT="34290" marB="34290"/>
                </a:tc>
                <a:extLst>
                  <a:ext uri="{0D108BD9-81ED-4DB2-BD59-A6C34878D82A}">
                    <a16:rowId xmlns:a16="http://schemas.microsoft.com/office/drawing/2014/main" val="713733505"/>
                  </a:ext>
                </a:extLst>
              </a:tr>
              <a:tr h="388620">
                <a:tc>
                  <a:txBody>
                    <a:bodyPr/>
                    <a:lstStyle/>
                    <a:p>
                      <a:r>
                        <a:rPr lang="en-US" sz="1100" dirty="0">
                          <a:solidFill>
                            <a:srgbClr val="003054"/>
                          </a:solidFill>
                          <a:latin typeface="Arial" panose="020B0604020202020204" pitchFamily="34" charset="0"/>
                          <a:cs typeface="Arial" panose="020B0604020202020204" pitchFamily="34" charset="0"/>
                        </a:rPr>
                        <a:t>Construction cost (roadway, bridge, toll system, utilities)</a:t>
                      </a:r>
                    </a:p>
                  </a:txBody>
                  <a:tcPr marL="68580" marR="68580" marT="34290" marB="34290"/>
                </a:tc>
                <a:tc>
                  <a:txBody>
                    <a:bodyPr/>
                    <a:lstStyle/>
                    <a:p>
                      <a:pPr algn="r"/>
                      <a:endParaRPr lang="en-US" sz="1100" dirty="0">
                        <a:solidFill>
                          <a:srgbClr val="003054"/>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en-US" sz="1100" dirty="0">
                        <a:solidFill>
                          <a:srgbClr val="003054"/>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en-US" sz="1100" dirty="0">
                        <a:solidFill>
                          <a:srgbClr val="003054"/>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en-US" sz="1100" dirty="0">
                        <a:solidFill>
                          <a:srgbClr val="003054"/>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413722290"/>
                  </a:ext>
                </a:extLst>
              </a:tr>
              <a:tr h="278130">
                <a:tc>
                  <a:txBody>
                    <a:bodyPr/>
                    <a:lstStyle/>
                    <a:p>
                      <a:r>
                        <a:rPr lang="en-US" sz="1100" dirty="0">
                          <a:solidFill>
                            <a:srgbClr val="003054"/>
                          </a:solidFill>
                          <a:latin typeface="Arial" panose="020B0604020202020204" pitchFamily="34" charset="0"/>
                          <a:cs typeface="Arial" panose="020B0604020202020204" pitchFamily="34" charset="0"/>
                        </a:rPr>
                        <a:t>    Construction (2017$)</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$0</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$879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$874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$807 M</a:t>
                      </a:r>
                    </a:p>
                  </a:txBody>
                  <a:tcPr marL="68580" marR="68580" marT="34290" marB="34290"/>
                </a:tc>
                <a:extLst>
                  <a:ext uri="{0D108BD9-81ED-4DB2-BD59-A6C34878D82A}">
                    <a16:rowId xmlns:a16="http://schemas.microsoft.com/office/drawing/2014/main" val="1851671361"/>
                  </a:ext>
                </a:extLst>
              </a:tr>
              <a:tr h="278130">
                <a:tc>
                  <a:txBody>
                    <a:bodyPr/>
                    <a:lstStyle/>
                    <a:p>
                      <a:r>
                        <a:rPr lang="en-US" sz="1100" dirty="0">
                          <a:solidFill>
                            <a:srgbClr val="003054"/>
                          </a:solidFill>
                          <a:latin typeface="Arial" panose="020B0604020202020204" pitchFamily="34" charset="0"/>
                          <a:cs typeface="Arial" panose="020B0604020202020204" pitchFamily="34" charset="0"/>
                        </a:rPr>
                        <a:t>    Construction inflation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$0</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$367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$347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$255 M</a:t>
                      </a:r>
                    </a:p>
                  </a:txBody>
                  <a:tcPr marL="68580" marR="68580" marT="34290" marB="34290"/>
                </a:tc>
                <a:extLst>
                  <a:ext uri="{0D108BD9-81ED-4DB2-BD59-A6C34878D82A}">
                    <a16:rowId xmlns:a16="http://schemas.microsoft.com/office/drawing/2014/main" val="3014003429"/>
                  </a:ext>
                </a:extLst>
              </a:tr>
              <a:tr h="278130">
                <a:tc>
                  <a:txBody>
                    <a:bodyPr/>
                    <a:lstStyle/>
                    <a:p>
                      <a:r>
                        <a:rPr lang="en-US" sz="1100" dirty="0">
                          <a:solidFill>
                            <a:srgbClr val="003054"/>
                          </a:solidFill>
                          <a:latin typeface="Arial" panose="020B0604020202020204" pitchFamily="34" charset="0"/>
                          <a:cs typeface="Arial" panose="020B0604020202020204" pitchFamily="34" charset="0"/>
                        </a:rPr>
                        <a:t>    </a:t>
                      </a:r>
                      <a:r>
                        <a:rPr lang="en-US" sz="1100" b="1" dirty="0">
                          <a:solidFill>
                            <a:srgbClr val="003054"/>
                          </a:solidFill>
                          <a:latin typeface="Arial" panose="020B0604020202020204" pitchFamily="34" charset="0"/>
                          <a:cs typeface="Arial" panose="020B0604020202020204" pitchFamily="34" charset="0"/>
                        </a:rPr>
                        <a:t>Subtotal - construction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$0</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$1,245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$1,221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$1,062 M</a:t>
                      </a:r>
                    </a:p>
                  </a:txBody>
                  <a:tcPr marL="68580" marR="68580" marT="34290" marB="34290"/>
                </a:tc>
                <a:extLst>
                  <a:ext uri="{0D108BD9-81ED-4DB2-BD59-A6C34878D82A}">
                    <a16:rowId xmlns:a16="http://schemas.microsoft.com/office/drawing/2014/main" val="523123869"/>
                  </a:ext>
                </a:extLst>
              </a:tr>
              <a:tr h="388620">
                <a:tc>
                  <a:txBody>
                    <a:bodyPr/>
                    <a:lstStyle/>
                    <a:p>
                      <a:r>
                        <a:rPr lang="en-US" sz="1100" dirty="0">
                          <a:solidFill>
                            <a:srgbClr val="003054"/>
                          </a:solidFill>
                          <a:latin typeface="Arial" panose="020B0604020202020204" pitchFamily="34" charset="0"/>
                          <a:cs typeface="Arial" panose="020B0604020202020204" pitchFamily="34" charset="0"/>
                        </a:rPr>
                        <a:t>Roadway and bridge operations and maintenance (35 years)</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$270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$252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$107 M</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
                      </a:r>
                      <a:br>
                        <a:rPr lang="en-US" sz="1100" dirty="0">
                          <a:solidFill>
                            <a:srgbClr val="003054"/>
                          </a:solidFill>
                          <a:latin typeface="Arial" panose="020B0604020202020204" pitchFamily="34" charset="0"/>
                          <a:cs typeface="Arial" panose="020B0604020202020204" pitchFamily="34" charset="0"/>
                        </a:rPr>
                      </a:br>
                      <a:r>
                        <a:rPr lang="en-US" sz="1100" dirty="0">
                          <a:solidFill>
                            <a:srgbClr val="003054"/>
                          </a:solidFill>
                          <a:latin typeface="Arial" panose="020B0604020202020204" pitchFamily="34" charset="0"/>
                          <a:cs typeface="Arial" panose="020B0604020202020204" pitchFamily="34" charset="0"/>
                        </a:rPr>
                        <a:t>$234 M</a:t>
                      </a:r>
                    </a:p>
                  </a:txBody>
                  <a:tcPr marL="68580" marR="68580" marT="34290" marB="34290"/>
                </a:tc>
                <a:extLst>
                  <a:ext uri="{0D108BD9-81ED-4DB2-BD59-A6C34878D82A}">
                    <a16:rowId xmlns:a16="http://schemas.microsoft.com/office/drawing/2014/main" val="155070112"/>
                  </a:ext>
                </a:extLst>
              </a:tr>
              <a:tr h="278130">
                <a:tc>
                  <a:txBody>
                    <a:bodyPr/>
                    <a:lstStyle/>
                    <a:p>
                      <a:r>
                        <a:rPr lang="en-US" sz="1100" b="1" dirty="0">
                          <a:solidFill>
                            <a:srgbClr val="003054"/>
                          </a:solidFill>
                          <a:latin typeface="Arial" panose="020B0604020202020204" pitchFamily="34" charset="0"/>
                          <a:cs typeface="Arial" panose="020B0604020202020204" pitchFamily="34" charset="0"/>
                        </a:rPr>
                        <a:t>Total</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$287 million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$1.81 billion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$1.68 billion</a:t>
                      </a:r>
                    </a:p>
                  </a:txBody>
                  <a:tcPr marL="68580" marR="68580" marT="34290" marB="34290"/>
                </a:tc>
                <a:tc>
                  <a:txBody>
                    <a:bodyPr/>
                    <a:lstStyle/>
                    <a:p>
                      <a:pPr algn="r"/>
                      <a:r>
                        <a:rPr lang="en-US" sz="1100" dirty="0">
                          <a:solidFill>
                            <a:srgbClr val="003054"/>
                          </a:solidFill>
                          <a:latin typeface="Arial" panose="020B0604020202020204" pitchFamily="34" charset="0"/>
                          <a:cs typeface="Arial" panose="020B0604020202020204" pitchFamily="34" charset="0"/>
                        </a:rPr>
                        <a:t>$1.497 billion</a:t>
                      </a:r>
                    </a:p>
                  </a:txBody>
                  <a:tcPr marL="68580" marR="68580" marT="34290" marB="34290"/>
                </a:tc>
                <a:extLst>
                  <a:ext uri="{0D108BD9-81ED-4DB2-BD59-A6C34878D82A}">
                    <a16:rowId xmlns:a16="http://schemas.microsoft.com/office/drawing/2014/main" val="1611765465"/>
                  </a:ext>
                </a:extLst>
              </a:tr>
            </a:tbl>
          </a:graphicData>
        </a:graphic>
      </p:graphicFrame>
    </p:spTree>
    <p:extLst>
      <p:ext uri="{BB962C8B-B14F-4D97-AF65-F5344CB8AC3E}">
        <p14:creationId xmlns:p14="http://schemas.microsoft.com/office/powerpoint/2010/main" val="4042141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Funding and </a:t>
            </a:r>
          </a:p>
          <a:p>
            <a:r>
              <a:rPr lang="en-US" sz="3600" dirty="0"/>
              <a:t>role of tolling</a:t>
            </a:r>
          </a:p>
        </p:txBody>
      </p:sp>
    </p:spTree>
    <p:extLst>
      <p:ext uri="{BB962C8B-B14F-4D97-AF65-F5344CB8AC3E}">
        <p14:creationId xmlns:p14="http://schemas.microsoft.com/office/powerpoint/2010/main" val="3680000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0565" y="1581732"/>
            <a:ext cx="5994372" cy="2676468"/>
          </a:xfrm>
        </p:spPr>
        <p:txBody>
          <a:bodyPr anchor="t">
            <a:normAutofit/>
          </a:bodyPr>
          <a:lstStyle/>
          <a:p>
            <a:pPr marL="214313">
              <a:lnSpc>
                <a:spcPct val="120000"/>
              </a:lnSpc>
              <a:spcBef>
                <a:spcPts val="450"/>
              </a:spcBef>
              <a:spcAft>
                <a:spcPts val="450"/>
              </a:spcAft>
            </a:pPr>
            <a:r>
              <a:rPr lang="en-US" sz="1500" dirty="0">
                <a:cs typeface="Arial" panose="020B0604020202020204" pitchFamily="34" charset="0"/>
              </a:rPr>
              <a:t>Federal motor fuel taxes fund largest </a:t>
            </a:r>
            <a:br>
              <a:rPr lang="en-US" sz="1500" dirty="0">
                <a:cs typeface="Arial" panose="020B0604020202020204" pitchFamily="34" charset="0"/>
              </a:rPr>
            </a:br>
            <a:r>
              <a:rPr lang="en-US" sz="1500" dirty="0">
                <a:cs typeface="Arial" panose="020B0604020202020204" pitchFamily="34" charset="0"/>
              </a:rPr>
              <a:t>share of IN and KY state transportation</a:t>
            </a:r>
            <a:br>
              <a:rPr lang="en-US" sz="1500" dirty="0">
                <a:cs typeface="Arial" panose="020B0604020202020204" pitchFamily="34" charset="0"/>
              </a:rPr>
            </a:br>
            <a:r>
              <a:rPr lang="en-US" sz="1500" dirty="0">
                <a:cs typeface="Arial" panose="020B0604020202020204" pitchFamily="34" charset="0"/>
              </a:rPr>
              <a:t>construction</a:t>
            </a:r>
          </a:p>
          <a:p>
            <a:pPr marL="214313">
              <a:lnSpc>
                <a:spcPct val="120000"/>
              </a:lnSpc>
              <a:spcBef>
                <a:spcPts val="450"/>
              </a:spcBef>
              <a:spcAft>
                <a:spcPts val="450"/>
              </a:spcAft>
            </a:pPr>
            <a:r>
              <a:rPr lang="en-US" sz="1500" dirty="0">
                <a:cs typeface="Arial" panose="020B0604020202020204" pitchFamily="34" charset="0"/>
              </a:rPr>
              <a:t>Federal gasoline taxes have not </a:t>
            </a:r>
            <a:br>
              <a:rPr lang="en-US" sz="1500" dirty="0">
                <a:cs typeface="Arial" panose="020B0604020202020204" pitchFamily="34" charset="0"/>
              </a:rPr>
            </a:br>
            <a:r>
              <a:rPr lang="en-US" sz="1500" dirty="0">
                <a:cs typeface="Arial" panose="020B0604020202020204" pitchFamily="34" charset="0"/>
              </a:rPr>
              <a:t>increased since 1993</a:t>
            </a:r>
          </a:p>
          <a:p>
            <a:pPr marL="214313">
              <a:lnSpc>
                <a:spcPct val="120000"/>
              </a:lnSpc>
              <a:spcBef>
                <a:spcPts val="450"/>
              </a:spcBef>
              <a:spcAft>
                <a:spcPts val="450"/>
              </a:spcAft>
            </a:pPr>
            <a:r>
              <a:rPr lang="en-US" sz="1500" dirty="0">
                <a:cs typeface="Arial" panose="020B0604020202020204" pitchFamily="34" charset="0"/>
              </a:rPr>
              <a:t>Construction costs +74% since 2003</a:t>
            </a:r>
          </a:p>
          <a:p>
            <a:pPr marL="214313">
              <a:lnSpc>
                <a:spcPct val="120000"/>
              </a:lnSpc>
              <a:spcBef>
                <a:spcPts val="450"/>
              </a:spcBef>
              <a:spcAft>
                <a:spcPts val="450"/>
              </a:spcAft>
            </a:pPr>
            <a:r>
              <a:rPr lang="en-US" sz="1500" b="1" dirty="0">
                <a:cs typeface="Arial" panose="020B0604020202020204" pitchFamily="34" charset="0"/>
              </a:rPr>
              <a:t>Motor fuel taxes/mile buys 50% less today than in 1997</a:t>
            </a:r>
          </a:p>
        </p:txBody>
      </p:sp>
      <p:sp>
        <p:nvSpPr>
          <p:cNvPr id="3" name="Text Placeholder 2"/>
          <p:cNvSpPr>
            <a:spLocks noGrp="1"/>
          </p:cNvSpPr>
          <p:nvPr>
            <p:ph type="body" sz="quarter" idx="13"/>
          </p:nvPr>
        </p:nvSpPr>
        <p:spPr>
          <a:xfrm>
            <a:off x="285749" y="885300"/>
            <a:ext cx="6185361" cy="428625"/>
          </a:xfrm>
        </p:spPr>
        <p:txBody>
          <a:bodyPr>
            <a:noAutofit/>
          </a:bodyPr>
          <a:lstStyle/>
          <a:p>
            <a:r>
              <a:rPr lang="en-US" dirty="0"/>
              <a:t>Transportation Funding Challenges</a:t>
            </a:r>
          </a:p>
        </p:txBody>
      </p:sp>
      <p:pic>
        <p:nvPicPr>
          <p:cNvPr id="7" name="Picture 6" descr="A picture containing fence, orange, ground, outdoor&#10;&#10;Description generated with very high confidence">
            <a:extLst>
              <a:ext uri="{FF2B5EF4-FFF2-40B4-BE49-F238E27FC236}">
                <a16:creationId xmlns:a16="http://schemas.microsoft.com/office/drawing/2014/main" id="{6F3DB626-E972-49F2-AFD8-90625680F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643" y="1581732"/>
            <a:ext cx="2798176" cy="1980036"/>
          </a:xfrm>
          <a:prstGeom prst="rect">
            <a:avLst/>
          </a:prstGeom>
        </p:spPr>
      </p:pic>
    </p:spTree>
    <p:extLst>
      <p:ext uri="{BB962C8B-B14F-4D97-AF65-F5344CB8AC3E}">
        <p14:creationId xmlns:p14="http://schemas.microsoft.com/office/powerpoint/2010/main" val="333042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Project </a:t>
            </a:r>
          </a:p>
          <a:p>
            <a:r>
              <a:rPr lang="en-US" sz="3600" dirty="0"/>
              <a:t>overview</a:t>
            </a:r>
          </a:p>
        </p:txBody>
      </p:sp>
    </p:spTree>
    <p:extLst>
      <p:ext uri="{BB962C8B-B14F-4D97-AF65-F5344CB8AC3E}">
        <p14:creationId xmlns:p14="http://schemas.microsoft.com/office/powerpoint/2010/main" val="149471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44903B-FEA6-494E-A254-FF115A92C41E}"/>
              </a:ext>
            </a:extLst>
          </p:cNvPr>
          <p:cNvSpPr txBox="1"/>
          <p:nvPr/>
        </p:nvSpPr>
        <p:spPr>
          <a:xfrm>
            <a:off x="4540747" y="3688850"/>
            <a:ext cx="1918097" cy="230832"/>
          </a:xfrm>
          <a:prstGeom prst="rect">
            <a:avLst/>
          </a:prstGeom>
          <a:noFill/>
        </p:spPr>
        <p:txBody>
          <a:bodyPr wrap="square" rtlCol="0">
            <a:spAutoFit/>
          </a:bodyPr>
          <a:lstStyle/>
          <a:p>
            <a:r>
              <a:rPr lang="en-US" sz="900">
                <a:solidFill>
                  <a:srgbClr val="003054"/>
                </a:solidFill>
                <a:latin typeface="Arial" panose="020B0604020202020204" pitchFamily="34" charset="0"/>
                <a:cs typeface="Arial" panose="020B0604020202020204" pitchFamily="34" charset="0"/>
              </a:rPr>
              <a:t>Local traffic             Through traffic</a:t>
            </a:r>
          </a:p>
        </p:txBody>
      </p:sp>
      <p:graphicFrame>
        <p:nvGraphicFramePr>
          <p:cNvPr id="15" name="Chart 14">
            <a:extLst>
              <a:ext uri="{FF2B5EF4-FFF2-40B4-BE49-F238E27FC236}">
                <a16:creationId xmlns:a16="http://schemas.microsoft.com/office/drawing/2014/main" id="{1B6A2D44-EC89-46E7-BE2A-3605808BD18F}"/>
              </a:ext>
            </a:extLst>
          </p:cNvPr>
          <p:cNvGraphicFramePr/>
          <p:nvPr>
            <p:extLst/>
          </p:nvPr>
        </p:nvGraphicFramePr>
        <p:xfrm>
          <a:off x="4343930" y="1353472"/>
          <a:ext cx="2330648" cy="23213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3"/>
          </p:nvPr>
        </p:nvSpPr>
        <p:spPr>
          <a:xfrm>
            <a:off x="285750" y="876374"/>
            <a:ext cx="6470452" cy="542261"/>
          </a:xfrm>
        </p:spPr>
        <p:txBody>
          <a:bodyPr/>
          <a:lstStyle/>
          <a:p>
            <a:r>
              <a:rPr lang="en-US"/>
              <a:t>Paying for I-69 ORX</a:t>
            </a:r>
          </a:p>
        </p:txBody>
      </p:sp>
      <p:sp>
        <p:nvSpPr>
          <p:cNvPr id="7" name="Text Placeholder 1">
            <a:extLst>
              <a:ext uri="{FF2B5EF4-FFF2-40B4-BE49-F238E27FC236}">
                <a16:creationId xmlns:a16="http://schemas.microsoft.com/office/drawing/2014/main" id="{A1864532-20DD-43BC-BB0F-2FC27C5F324F}"/>
              </a:ext>
            </a:extLst>
          </p:cNvPr>
          <p:cNvSpPr txBox="1">
            <a:spLocks/>
          </p:cNvSpPr>
          <p:nvPr/>
        </p:nvSpPr>
        <p:spPr>
          <a:xfrm>
            <a:off x="339081" y="1353471"/>
            <a:ext cx="3654928" cy="3147092"/>
          </a:xfrm>
          <a:prstGeom prst="rect">
            <a:avLst/>
          </a:prstGeom>
        </p:spPr>
        <p:txBody>
          <a:bodyPr anchor="t">
            <a:no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spcAft>
                <a:spcPts val="450"/>
              </a:spcAft>
              <a:buNone/>
            </a:pPr>
            <a:endParaRPr lang="en-US" sz="1050">
              <a:cs typeface="Arial" panose="020B0604020202020204" pitchFamily="34" charset="0"/>
            </a:endParaRPr>
          </a:p>
        </p:txBody>
      </p:sp>
      <p:sp>
        <p:nvSpPr>
          <p:cNvPr id="11" name="TextBox 10">
            <a:extLst>
              <a:ext uri="{FF2B5EF4-FFF2-40B4-BE49-F238E27FC236}">
                <a16:creationId xmlns:a16="http://schemas.microsoft.com/office/drawing/2014/main" id="{239FFD18-B030-46FF-9376-6DC3911EA2FE}"/>
              </a:ext>
            </a:extLst>
          </p:cNvPr>
          <p:cNvSpPr txBox="1"/>
          <p:nvPr/>
        </p:nvSpPr>
        <p:spPr>
          <a:xfrm>
            <a:off x="4747499" y="2793539"/>
            <a:ext cx="521348" cy="230832"/>
          </a:xfrm>
          <a:prstGeom prst="rect">
            <a:avLst/>
          </a:prstGeom>
          <a:noFill/>
        </p:spPr>
        <p:txBody>
          <a:bodyPr wrap="square" rtlCol="0">
            <a:spAutoFit/>
          </a:bodyPr>
          <a:lstStyle/>
          <a:p>
            <a:pPr algn="ctr"/>
            <a:r>
              <a:rPr lang="en-US" sz="900">
                <a:solidFill>
                  <a:srgbClr val="003054"/>
                </a:solidFill>
                <a:latin typeface="Arial" panose="020B0604020202020204" pitchFamily="34" charset="0"/>
                <a:cs typeface="Arial" panose="020B0604020202020204" pitchFamily="34" charset="0"/>
              </a:rPr>
              <a:t>80%</a:t>
            </a:r>
          </a:p>
        </p:txBody>
      </p:sp>
      <p:sp>
        <p:nvSpPr>
          <p:cNvPr id="13" name="TextBox 12">
            <a:extLst>
              <a:ext uri="{FF2B5EF4-FFF2-40B4-BE49-F238E27FC236}">
                <a16:creationId xmlns:a16="http://schemas.microsoft.com/office/drawing/2014/main" id="{529EDE2A-CAD8-44A4-BA75-8A3262093A16}"/>
              </a:ext>
            </a:extLst>
          </p:cNvPr>
          <p:cNvSpPr txBox="1"/>
          <p:nvPr/>
        </p:nvSpPr>
        <p:spPr>
          <a:xfrm>
            <a:off x="5781600" y="2201626"/>
            <a:ext cx="521348" cy="230832"/>
          </a:xfrm>
          <a:prstGeom prst="rect">
            <a:avLst/>
          </a:prstGeom>
          <a:noFill/>
        </p:spPr>
        <p:txBody>
          <a:bodyPr wrap="square" rtlCol="0">
            <a:spAutoFit/>
          </a:bodyPr>
          <a:lstStyle/>
          <a:p>
            <a:pPr algn="ctr"/>
            <a:r>
              <a:rPr lang="en-US" sz="900">
                <a:solidFill>
                  <a:schemeClr val="bg1"/>
                </a:solidFill>
                <a:latin typeface="Arial" panose="020B0604020202020204" pitchFamily="34" charset="0"/>
                <a:cs typeface="Arial" panose="020B0604020202020204" pitchFamily="34" charset="0"/>
              </a:rPr>
              <a:t>35%</a:t>
            </a:r>
          </a:p>
        </p:txBody>
      </p:sp>
      <p:sp>
        <p:nvSpPr>
          <p:cNvPr id="10" name="TextBox 9">
            <a:extLst>
              <a:ext uri="{FF2B5EF4-FFF2-40B4-BE49-F238E27FC236}">
                <a16:creationId xmlns:a16="http://schemas.microsoft.com/office/drawing/2014/main" id="{2EE7354C-8360-44A7-914D-66411D587997}"/>
              </a:ext>
            </a:extLst>
          </p:cNvPr>
          <p:cNvSpPr txBox="1"/>
          <p:nvPr/>
        </p:nvSpPr>
        <p:spPr>
          <a:xfrm>
            <a:off x="5148293" y="2334499"/>
            <a:ext cx="719141" cy="784830"/>
          </a:xfrm>
          <a:prstGeom prst="rect">
            <a:avLst/>
          </a:prstGeom>
          <a:noFill/>
        </p:spPr>
        <p:txBody>
          <a:bodyPr wrap="square" rtlCol="0">
            <a:spAutoFit/>
          </a:bodyPr>
          <a:lstStyle/>
          <a:p>
            <a:pPr algn="r"/>
            <a:r>
              <a:rPr lang="en-US" sz="900">
                <a:solidFill>
                  <a:srgbClr val="003054"/>
                </a:solidFill>
                <a:latin typeface="Arial" panose="020B0604020202020204" pitchFamily="34" charset="0"/>
                <a:cs typeface="Arial" panose="020B0604020202020204" pitchFamily="34" charset="0"/>
              </a:rPr>
              <a:t>50,000</a:t>
            </a:r>
            <a:br>
              <a:rPr lang="en-US" sz="900">
                <a:solidFill>
                  <a:srgbClr val="003054"/>
                </a:solidFill>
                <a:latin typeface="Arial" panose="020B0604020202020204" pitchFamily="34" charset="0"/>
                <a:cs typeface="Arial" panose="020B0604020202020204" pitchFamily="34" charset="0"/>
              </a:rPr>
            </a:br>
            <a:r>
              <a:rPr lang="en-US" sz="900">
                <a:solidFill>
                  <a:srgbClr val="003054"/>
                </a:solidFill>
                <a:latin typeface="Arial" panose="020B0604020202020204" pitchFamily="34" charset="0"/>
                <a:cs typeface="Arial" panose="020B0604020202020204" pitchFamily="34" charset="0"/>
              </a:rPr>
              <a:t> – 55,000  AADT</a:t>
            </a:r>
          </a:p>
          <a:p>
            <a:pPr algn="r"/>
            <a:r>
              <a:rPr lang="en-US" sz="900">
                <a:solidFill>
                  <a:srgbClr val="003054"/>
                </a:solidFill>
                <a:latin typeface="Arial" panose="020B0604020202020204" pitchFamily="34" charset="0"/>
                <a:cs typeface="Arial" panose="020B0604020202020204" pitchFamily="34" charset="0"/>
              </a:rPr>
              <a:t>20% Trucks</a:t>
            </a:r>
          </a:p>
        </p:txBody>
      </p:sp>
      <p:sp>
        <p:nvSpPr>
          <p:cNvPr id="9" name="TextBox 8">
            <a:extLst>
              <a:ext uri="{FF2B5EF4-FFF2-40B4-BE49-F238E27FC236}">
                <a16:creationId xmlns:a16="http://schemas.microsoft.com/office/drawing/2014/main" id="{930B62F7-176A-4982-945C-A2DADF0FF441}"/>
              </a:ext>
            </a:extLst>
          </p:cNvPr>
          <p:cNvSpPr txBox="1"/>
          <p:nvPr/>
        </p:nvSpPr>
        <p:spPr>
          <a:xfrm>
            <a:off x="4158848" y="2324448"/>
            <a:ext cx="636023" cy="646331"/>
          </a:xfrm>
          <a:prstGeom prst="rect">
            <a:avLst/>
          </a:prstGeom>
          <a:noFill/>
        </p:spPr>
        <p:txBody>
          <a:bodyPr wrap="square" rtlCol="0">
            <a:spAutoFit/>
          </a:bodyPr>
          <a:lstStyle/>
          <a:p>
            <a:pPr algn="r"/>
            <a:r>
              <a:rPr lang="en-US" sz="900">
                <a:solidFill>
                  <a:srgbClr val="003054"/>
                </a:solidFill>
                <a:latin typeface="Arial" panose="020B0604020202020204" pitchFamily="34" charset="0"/>
                <a:cs typeface="Arial" panose="020B0604020202020204" pitchFamily="34" charset="0"/>
              </a:rPr>
              <a:t>41,000 AADT</a:t>
            </a:r>
          </a:p>
          <a:p>
            <a:pPr algn="r"/>
            <a:r>
              <a:rPr lang="en-US" sz="900">
                <a:solidFill>
                  <a:srgbClr val="003054"/>
                </a:solidFill>
                <a:latin typeface="Arial" panose="020B0604020202020204" pitchFamily="34" charset="0"/>
                <a:cs typeface="Arial" panose="020B0604020202020204" pitchFamily="34" charset="0"/>
              </a:rPr>
              <a:t>10% Trucks</a:t>
            </a:r>
          </a:p>
        </p:txBody>
      </p:sp>
      <p:sp>
        <p:nvSpPr>
          <p:cNvPr id="12" name="TextBox 11">
            <a:extLst>
              <a:ext uri="{FF2B5EF4-FFF2-40B4-BE49-F238E27FC236}">
                <a16:creationId xmlns:a16="http://schemas.microsoft.com/office/drawing/2014/main" id="{206C0BD1-73B6-4C72-B74D-23474439A65D}"/>
              </a:ext>
            </a:extLst>
          </p:cNvPr>
          <p:cNvSpPr txBox="1"/>
          <p:nvPr/>
        </p:nvSpPr>
        <p:spPr>
          <a:xfrm>
            <a:off x="5853411" y="2809195"/>
            <a:ext cx="420588" cy="230832"/>
          </a:xfrm>
          <a:prstGeom prst="rect">
            <a:avLst/>
          </a:prstGeom>
          <a:noFill/>
        </p:spPr>
        <p:txBody>
          <a:bodyPr wrap="square" rtlCol="0">
            <a:spAutoFit/>
          </a:bodyPr>
          <a:lstStyle/>
          <a:p>
            <a:pPr algn="ctr"/>
            <a:r>
              <a:rPr lang="en-US" sz="900">
                <a:solidFill>
                  <a:srgbClr val="003054"/>
                </a:solidFill>
                <a:latin typeface="Arial" panose="020B0604020202020204" pitchFamily="34" charset="0"/>
                <a:cs typeface="Arial" panose="020B0604020202020204" pitchFamily="34" charset="0"/>
              </a:rPr>
              <a:t>65%</a:t>
            </a:r>
            <a:endParaRPr lang="en-US" sz="90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27D7B89-EF7B-4136-B675-F6E93DB1569E}"/>
              </a:ext>
            </a:extLst>
          </p:cNvPr>
          <p:cNvSpPr txBox="1"/>
          <p:nvPr/>
        </p:nvSpPr>
        <p:spPr>
          <a:xfrm>
            <a:off x="4735928" y="2077502"/>
            <a:ext cx="521348" cy="230832"/>
          </a:xfrm>
          <a:prstGeom prst="rect">
            <a:avLst/>
          </a:prstGeom>
          <a:noFill/>
        </p:spPr>
        <p:txBody>
          <a:bodyPr wrap="square" rtlCol="0">
            <a:spAutoFit/>
          </a:bodyPr>
          <a:lstStyle/>
          <a:p>
            <a:pPr algn="ctr"/>
            <a:r>
              <a:rPr lang="en-US" sz="900">
                <a:solidFill>
                  <a:schemeClr val="bg1"/>
                </a:solidFill>
                <a:latin typeface="Arial" panose="020B0604020202020204" pitchFamily="34" charset="0"/>
                <a:cs typeface="Arial" panose="020B0604020202020204" pitchFamily="34" charset="0"/>
              </a:rPr>
              <a:t>20%</a:t>
            </a:r>
          </a:p>
        </p:txBody>
      </p:sp>
      <p:sp>
        <p:nvSpPr>
          <p:cNvPr id="2" name="TextBox 1">
            <a:extLst>
              <a:ext uri="{FF2B5EF4-FFF2-40B4-BE49-F238E27FC236}">
                <a16:creationId xmlns:a16="http://schemas.microsoft.com/office/drawing/2014/main" id="{125A749A-61AA-4E2E-8863-1A95653F02AC}"/>
              </a:ext>
            </a:extLst>
          </p:cNvPr>
          <p:cNvSpPr txBox="1"/>
          <p:nvPr/>
        </p:nvSpPr>
        <p:spPr>
          <a:xfrm>
            <a:off x="4295179" y="1468302"/>
            <a:ext cx="2330648" cy="461665"/>
          </a:xfrm>
          <a:prstGeom prst="rect">
            <a:avLst/>
          </a:prstGeom>
          <a:noFill/>
        </p:spPr>
        <p:txBody>
          <a:bodyPr wrap="square" rtlCol="0">
            <a:spAutoFit/>
          </a:bodyPr>
          <a:lstStyle/>
          <a:p>
            <a:pPr algn="ctr"/>
            <a:r>
              <a:rPr lang="en-US" sz="1200">
                <a:solidFill>
                  <a:srgbClr val="003054"/>
                </a:solidFill>
                <a:latin typeface="Arial Black" panose="020B0A04020102020204" pitchFamily="34" charset="0"/>
              </a:rPr>
              <a:t>Ohio River Crossings and Regional Through Traffic </a:t>
            </a:r>
          </a:p>
        </p:txBody>
      </p:sp>
      <p:sp>
        <p:nvSpPr>
          <p:cNvPr id="6" name="Rectangle: Rounded Corners 5">
            <a:extLst>
              <a:ext uri="{FF2B5EF4-FFF2-40B4-BE49-F238E27FC236}">
                <a16:creationId xmlns:a16="http://schemas.microsoft.com/office/drawing/2014/main" id="{BBD82A40-EEB9-454C-B4D7-58D663981C8C}"/>
              </a:ext>
            </a:extLst>
          </p:cNvPr>
          <p:cNvSpPr/>
          <p:nvPr/>
        </p:nvSpPr>
        <p:spPr>
          <a:xfrm>
            <a:off x="4446985" y="3750465"/>
            <a:ext cx="66972" cy="669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id="{163A9CD0-21BC-4A2C-94A8-D05BC51463B9}"/>
              </a:ext>
            </a:extLst>
          </p:cNvPr>
          <p:cNvSpPr/>
          <p:nvPr/>
        </p:nvSpPr>
        <p:spPr>
          <a:xfrm>
            <a:off x="5488190" y="3752251"/>
            <a:ext cx="66972" cy="66972"/>
          </a:xfrm>
          <a:prstGeom prst="roundRect">
            <a:avLst/>
          </a:prstGeom>
          <a:solidFill>
            <a:srgbClr val="BC4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00B73EDF-F641-4CEC-A480-4C2FA46CFD05}"/>
              </a:ext>
            </a:extLst>
          </p:cNvPr>
          <p:cNvSpPr/>
          <p:nvPr/>
        </p:nvSpPr>
        <p:spPr>
          <a:xfrm>
            <a:off x="4251977" y="1449289"/>
            <a:ext cx="2422601" cy="2506833"/>
          </a:xfrm>
          <a:prstGeom prst="rect">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7785CF-C995-46E0-81C4-7B2E4B7DDAA7}"/>
              </a:ext>
            </a:extLst>
          </p:cNvPr>
          <p:cNvSpPr/>
          <p:nvPr/>
        </p:nvSpPr>
        <p:spPr>
          <a:xfrm>
            <a:off x="314938" y="1333014"/>
            <a:ext cx="6359640" cy="3312445"/>
          </a:xfrm>
          <a:prstGeom prst="rect">
            <a:avLst/>
          </a:prstGeom>
        </p:spPr>
        <p:txBody>
          <a:bodyPr wrap="square">
            <a:spAutoFit/>
          </a:bodyPr>
          <a:lstStyle/>
          <a:p>
            <a:pPr marL="214313" indent="-214313">
              <a:spcAft>
                <a:spcPts val="450"/>
              </a:spcAft>
              <a:buFont typeface="Arial" panose="020B0604020202020204" pitchFamily="34" charset="0"/>
              <a:buChar char="•"/>
            </a:pPr>
            <a:r>
              <a:rPr lang="en-US" sz="1275" dirty="0">
                <a:solidFill>
                  <a:srgbClr val="003054"/>
                </a:solidFill>
                <a:latin typeface="Arial" panose="020B0604020202020204" pitchFamily="34" charset="0"/>
                <a:cs typeface="Arial" panose="020B0604020202020204" pitchFamily="34" charset="0"/>
              </a:rPr>
              <a:t>Requires multiple funding sources:</a:t>
            </a:r>
          </a:p>
          <a:p>
            <a:pPr marL="557213" lvl="2" indent="-21431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Traditional federal and state funding</a:t>
            </a:r>
          </a:p>
          <a:p>
            <a:pPr marL="557213" lvl="2" indent="-21431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Toll revenues</a:t>
            </a:r>
          </a:p>
          <a:p>
            <a:pPr marL="214313" indent="-214313">
              <a:spcAft>
                <a:spcPts val="450"/>
              </a:spcAft>
              <a:buFont typeface="Arial" panose="020B0604020202020204" pitchFamily="34" charset="0"/>
              <a:buChar char="•"/>
            </a:pPr>
            <a:r>
              <a:rPr lang="en-US" sz="1275" dirty="0">
                <a:solidFill>
                  <a:srgbClr val="003054"/>
                </a:solidFill>
                <a:latin typeface="Arial" panose="020B0604020202020204" pitchFamily="34" charset="0"/>
                <a:cs typeface="Arial" panose="020B0604020202020204" pitchFamily="34" charset="0"/>
              </a:rPr>
              <a:t>More than 80% cross-river traffic today is </a:t>
            </a:r>
            <a:br>
              <a:rPr lang="en-US" sz="1275" dirty="0">
                <a:solidFill>
                  <a:srgbClr val="003054"/>
                </a:solidFill>
                <a:latin typeface="Arial" panose="020B0604020202020204" pitchFamily="34" charset="0"/>
                <a:cs typeface="Arial" panose="020B0604020202020204" pitchFamily="34" charset="0"/>
              </a:rPr>
            </a:br>
            <a:r>
              <a:rPr lang="en-US" sz="1275" dirty="0">
                <a:solidFill>
                  <a:srgbClr val="003054"/>
                </a:solidFill>
                <a:latin typeface="Arial" panose="020B0604020202020204" pitchFamily="34" charset="0"/>
                <a:cs typeface="Arial" panose="020B0604020202020204" pitchFamily="34" charset="0"/>
              </a:rPr>
              <a:t>local, forecasted to be 65% in 2045 </a:t>
            </a:r>
          </a:p>
          <a:p>
            <a:pPr marL="214313" indent="-214313">
              <a:spcAft>
                <a:spcPts val="450"/>
              </a:spcAft>
              <a:buFont typeface="Arial" panose="020B0604020202020204" pitchFamily="34" charset="0"/>
              <a:buChar char="•"/>
            </a:pPr>
            <a:r>
              <a:rPr lang="en-US" sz="1275" dirty="0">
                <a:solidFill>
                  <a:srgbClr val="003054"/>
                </a:solidFill>
                <a:latin typeface="Arial" panose="020B0604020202020204" pitchFamily="34" charset="0"/>
                <a:cs typeface="Arial" panose="020B0604020202020204" pitchFamily="34" charset="0"/>
              </a:rPr>
              <a:t>NEPA must consider consequences and </a:t>
            </a:r>
            <a:br>
              <a:rPr lang="en-US" sz="1275" dirty="0">
                <a:solidFill>
                  <a:srgbClr val="003054"/>
                </a:solidFill>
                <a:latin typeface="Arial" panose="020B0604020202020204" pitchFamily="34" charset="0"/>
                <a:cs typeface="Arial" panose="020B0604020202020204" pitchFamily="34" charset="0"/>
              </a:rPr>
            </a:br>
            <a:r>
              <a:rPr lang="en-US" sz="1275" dirty="0">
                <a:solidFill>
                  <a:srgbClr val="003054"/>
                </a:solidFill>
                <a:latin typeface="Arial" panose="020B0604020202020204" pitchFamily="34" charset="0"/>
                <a:cs typeface="Arial" panose="020B0604020202020204" pitchFamily="34" charset="0"/>
              </a:rPr>
              <a:t>mitigation for possible tolling policies</a:t>
            </a:r>
          </a:p>
          <a:p>
            <a:pPr marL="557213" lvl="2" indent="-21431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No scenarios pay for 100% of the project</a:t>
            </a:r>
          </a:p>
          <a:p>
            <a:pPr marL="557213" lvl="2" indent="-21431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What we know today: </a:t>
            </a:r>
          </a:p>
          <a:p>
            <a:pPr marL="685800" lvl="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 I-69 </a:t>
            </a:r>
            <a:r>
              <a:rPr lang="en-US" sz="1200" b="1" u="sng" dirty="0">
                <a:solidFill>
                  <a:srgbClr val="003054"/>
                </a:solidFill>
                <a:latin typeface="Arial" panose="020B0604020202020204" pitchFamily="34" charset="0"/>
                <a:cs typeface="Arial" panose="020B0604020202020204" pitchFamily="34" charset="0"/>
              </a:rPr>
              <a:t>will be </a:t>
            </a:r>
            <a:r>
              <a:rPr lang="en-US" sz="1200" dirty="0">
                <a:solidFill>
                  <a:srgbClr val="003054"/>
                </a:solidFill>
                <a:latin typeface="Arial" panose="020B0604020202020204" pitchFamily="34" charset="0"/>
                <a:cs typeface="Arial" panose="020B0604020202020204" pitchFamily="34" charset="0"/>
              </a:rPr>
              <a:t>tolled</a:t>
            </a:r>
          </a:p>
          <a:p>
            <a:pPr marL="685800" lvl="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 With W1 and C1, tolling US 41 </a:t>
            </a:r>
            <a:r>
              <a:rPr lang="en-US" sz="1200" b="1" u="sng" dirty="0">
                <a:solidFill>
                  <a:srgbClr val="003054"/>
                </a:solidFill>
                <a:latin typeface="Arial" panose="020B0604020202020204" pitchFamily="34" charset="0"/>
                <a:cs typeface="Arial" panose="020B0604020202020204" pitchFamily="34" charset="0"/>
              </a:rPr>
              <a:t>may be</a:t>
            </a:r>
            <a:r>
              <a:rPr lang="en-US" sz="1200" b="1" dirty="0">
                <a:solidFill>
                  <a:srgbClr val="003054"/>
                </a:solidFill>
                <a:latin typeface="Arial" panose="020B0604020202020204" pitchFamily="34" charset="0"/>
                <a:cs typeface="Arial" panose="020B0604020202020204" pitchFamily="34" charset="0"/>
              </a:rPr>
              <a:t>  </a:t>
            </a:r>
            <a:br>
              <a:rPr lang="en-US" sz="1200" b="1" dirty="0">
                <a:solidFill>
                  <a:srgbClr val="003054"/>
                </a:solidFill>
                <a:latin typeface="Arial" panose="020B0604020202020204" pitchFamily="34" charset="0"/>
                <a:cs typeface="Arial" panose="020B0604020202020204" pitchFamily="34" charset="0"/>
              </a:rPr>
            </a:br>
            <a:r>
              <a:rPr lang="en-US" sz="1200" b="1" dirty="0">
                <a:solidFill>
                  <a:srgbClr val="003054"/>
                </a:solidFill>
                <a:latin typeface="Arial" panose="020B0604020202020204" pitchFamily="34" charset="0"/>
                <a:cs typeface="Arial" panose="020B0604020202020204" pitchFamily="34" charset="0"/>
              </a:rPr>
              <a:t>  </a:t>
            </a:r>
            <a:r>
              <a:rPr lang="en-US" sz="1200" b="1" u="sng" dirty="0">
                <a:solidFill>
                  <a:srgbClr val="003054"/>
                </a:solidFill>
                <a:latin typeface="Arial" panose="020B0604020202020204" pitchFamily="34" charset="0"/>
                <a:cs typeface="Arial" panose="020B0604020202020204" pitchFamily="34" charset="0"/>
              </a:rPr>
              <a:t>necessary</a:t>
            </a:r>
          </a:p>
          <a:p>
            <a:pPr marL="557213" lvl="2" indent="-214313">
              <a:spcAft>
                <a:spcPts val="450"/>
              </a:spcAft>
              <a:buFont typeface="Arial" panose="020B0604020202020204" pitchFamily="34" charset="0"/>
              <a:buChar char="˗"/>
            </a:pPr>
            <a:r>
              <a:rPr lang="en-US" sz="1200" dirty="0">
                <a:solidFill>
                  <a:srgbClr val="003054"/>
                </a:solidFill>
                <a:latin typeface="Arial" panose="020B0604020202020204" pitchFamily="34" charset="0"/>
                <a:cs typeface="Arial" panose="020B0604020202020204" pitchFamily="34" charset="0"/>
              </a:rPr>
              <a:t>Final toll policies determined outside of NEPA, with funding plan before construction</a:t>
            </a:r>
          </a:p>
        </p:txBody>
      </p:sp>
    </p:spTree>
    <p:extLst>
      <p:ext uri="{BB962C8B-B14F-4D97-AF65-F5344CB8AC3E}">
        <p14:creationId xmlns:p14="http://schemas.microsoft.com/office/powerpoint/2010/main" val="349813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D1CF30-AE26-4ADF-AA22-3A6FACCA3DDA}"/>
              </a:ext>
            </a:extLst>
          </p:cNvPr>
          <p:cNvSpPr>
            <a:spLocks noGrp="1"/>
          </p:cNvSpPr>
          <p:nvPr>
            <p:ph type="body" sz="quarter" idx="13"/>
          </p:nvPr>
        </p:nvSpPr>
        <p:spPr>
          <a:xfrm>
            <a:off x="285750" y="857246"/>
            <a:ext cx="4171950" cy="571500"/>
          </a:xfrm>
        </p:spPr>
        <p:txBody>
          <a:bodyPr/>
          <a:lstStyle/>
          <a:p>
            <a:r>
              <a:rPr lang="en-US"/>
              <a:t>Louisville Toll Rates</a:t>
            </a:r>
          </a:p>
        </p:txBody>
      </p:sp>
      <p:pic>
        <p:nvPicPr>
          <p:cNvPr id="5" name="Picture 4">
            <a:extLst>
              <a:ext uri="{FF2B5EF4-FFF2-40B4-BE49-F238E27FC236}">
                <a16:creationId xmlns:a16="http://schemas.microsoft.com/office/drawing/2014/main" id="{E9FF6A10-67AF-4B84-9FDB-5318B74FD2B9}"/>
              </a:ext>
            </a:extLst>
          </p:cNvPr>
          <p:cNvPicPr>
            <a:picLocks noChangeAspect="1"/>
          </p:cNvPicPr>
          <p:nvPr/>
        </p:nvPicPr>
        <p:blipFill>
          <a:blip r:embed="rId3"/>
          <a:stretch>
            <a:fillRect/>
          </a:stretch>
        </p:blipFill>
        <p:spPr>
          <a:xfrm>
            <a:off x="587829" y="1428746"/>
            <a:ext cx="5682343" cy="2775738"/>
          </a:xfrm>
          <a:prstGeom prst="rect">
            <a:avLst/>
          </a:prstGeom>
        </p:spPr>
      </p:pic>
      <p:sp>
        <p:nvSpPr>
          <p:cNvPr id="2" name="TextBox 1">
            <a:extLst>
              <a:ext uri="{FF2B5EF4-FFF2-40B4-BE49-F238E27FC236}">
                <a16:creationId xmlns:a16="http://schemas.microsoft.com/office/drawing/2014/main" id="{D233BE5F-C11B-4560-A033-6CF3684A1E69}"/>
              </a:ext>
            </a:extLst>
          </p:cNvPr>
          <p:cNvSpPr txBox="1"/>
          <p:nvPr/>
        </p:nvSpPr>
        <p:spPr>
          <a:xfrm rot="20424360">
            <a:off x="3891737" y="3311345"/>
            <a:ext cx="781048" cy="30008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350" dirty="0">
                <a:solidFill>
                  <a:srgbClr val="FF0000"/>
                </a:solidFill>
              </a:rPr>
              <a:t>Example</a:t>
            </a:r>
          </a:p>
        </p:txBody>
      </p:sp>
    </p:spTree>
    <p:extLst>
      <p:ext uri="{BB962C8B-B14F-4D97-AF65-F5344CB8AC3E}">
        <p14:creationId xmlns:p14="http://schemas.microsoft.com/office/powerpoint/2010/main" val="4252596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D4973B-FF7C-4F37-9B4C-349776791245}"/>
              </a:ext>
            </a:extLst>
          </p:cNvPr>
          <p:cNvSpPr>
            <a:spLocks noGrp="1"/>
          </p:cNvSpPr>
          <p:nvPr>
            <p:ph type="body" sz="quarter" idx="13"/>
          </p:nvPr>
        </p:nvSpPr>
        <p:spPr>
          <a:xfrm>
            <a:off x="287219" y="859021"/>
            <a:ext cx="3429000" cy="571500"/>
          </a:xfrm>
        </p:spPr>
        <p:txBody>
          <a:bodyPr/>
          <a:lstStyle/>
          <a:p>
            <a:r>
              <a:rPr lang="en-US"/>
              <a:t>Modern Tolling</a:t>
            </a:r>
          </a:p>
        </p:txBody>
      </p:sp>
      <p:pic>
        <p:nvPicPr>
          <p:cNvPr id="7" name="Picture 6"/>
          <p:cNvPicPr>
            <a:picLocks noChangeAspect="1"/>
          </p:cNvPicPr>
          <p:nvPr/>
        </p:nvPicPr>
        <p:blipFill>
          <a:blip r:embed="rId3"/>
          <a:stretch>
            <a:fillRect/>
          </a:stretch>
        </p:blipFill>
        <p:spPr>
          <a:xfrm>
            <a:off x="5809972" y="698033"/>
            <a:ext cx="889397" cy="391121"/>
          </a:xfrm>
          <a:prstGeom prst="rect">
            <a:avLst/>
          </a:prstGeom>
        </p:spPr>
      </p:pic>
      <p:pic>
        <p:nvPicPr>
          <p:cNvPr id="14" name="Picture 13">
            <a:extLst>
              <a:ext uri="{FF2B5EF4-FFF2-40B4-BE49-F238E27FC236}">
                <a16:creationId xmlns:a16="http://schemas.microsoft.com/office/drawing/2014/main" id="{0EA77E73-EAF2-41DE-A1B1-3E8B13D72F2D}"/>
              </a:ext>
            </a:extLst>
          </p:cNvPr>
          <p:cNvPicPr>
            <a:picLocks noChangeAspect="1"/>
          </p:cNvPicPr>
          <p:nvPr/>
        </p:nvPicPr>
        <p:blipFill>
          <a:blip r:embed="rId4"/>
          <a:stretch>
            <a:fillRect/>
          </a:stretch>
        </p:blipFill>
        <p:spPr>
          <a:xfrm>
            <a:off x="1157287" y="1360958"/>
            <a:ext cx="4456703" cy="2975582"/>
          </a:xfrm>
          <a:prstGeom prst="rect">
            <a:avLst/>
          </a:prstGeom>
        </p:spPr>
      </p:pic>
      <p:sp>
        <p:nvSpPr>
          <p:cNvPr id="2" name="TextBox 1">
            <a:extLst>
              <a:ext uri="{FF2B5EF4-FFF2-40B4-BE49-F238E27FC236}">
                <a16:creationId xmlns:a16="http://schemas.microsoft.com/office/drawing/2014/main" id="{3329598D-C63E-41C4-9319-4EC06333C8F1}"/>
              </a:ext>
            </a:extLst>
          </p:cNvPr>
          <p:cNvSpPr txBox="1"/>
          <p:nvPr/>
        </p:nvSpPr>
        <p:spPr>
          <a:xfrm>
            <a:off x="3636335" y="3892064"/>
            <a:ext cx="1850065" cy="39241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t>Gantry mounted sensors</a:t>
            </a:r>
          </a:p>
          <a:p>
            <a:pPr algn="ctr"/>
            <a:r>
              <a:rPr lang="en-US" sz="1050" dirty="0"/>
              <a:t>No stopping, no toll-booths</a:t>
            </a:r>
          </a:p>
        </p:txBody>
      </p:sp>
      <p:sp>
        <p:nvSpPr>
          <p:cNvPr id="3" name="TextBox 2">
            <a:extLst>
              <a:ext uri="{FF2B5EF4-FFF2-40B4-BE49-F238E27FC236}">
                <a16:creationId xmlns:a16="http://schemas.microsoft.com/office/drawing/2014/main" id="{A1BF48CF-7765-471B-8B37-EFF914AD53D3}"/>
              </a:ext>
            </a:extLst>
          </p:cNvPr>
          <p:cNvSpPr txBox="1"/>
          <p:nvPr/>
        </p:nvSpPr>
        <p:spPr>
          <a:xfrm>
            <a:off x="3117998" y="25717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95751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Public outreach</a:t>
            </a:r>
          </a:p>
        </p:txBody>
      </p:sp>
    </p:spTree>
    <p:extLst>
      <p:ext uri="{BB962C8B-B14F-4D97-AF65-F5344CB8AC3E}">
        <p14:creationId xmlns:p14="http://schemas.microsoft.com/office/powerpoint/2010/main" val="1538831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714500"/>
            <a:ext cx="3652508" cy="2286000"/>
          </a:xfrm>
        </p:spPr>
        <p:txBody>
          <a:bodyPr>
            <a:noAutofit/>
          </a:bodyPr>
          <a:lstStyle/>
          <a:p>
            <a:pPr marL="257175" indent="-257175"/>
            <a:r>
              <a:rPr lang="en-US" sz="1500" dirty="0"/>
              <a:t>River Cities Advisory Committee</a:t>
            </a:r>
          </a:p>
          <a:p>
            <a:pPr marL="257175" indent="-257175"/>
            <a:r>
              <a:rPr lang="en-US" sz="1500" dirty="0"/>
              <a:t>Environmental Justice Subcommittee</a:t>
            </a:r>
          </a:p>
          <a:p>
            <a:pPr marL="257175" indent="-257175"/>
            <a:r>
              <a:rPr lang="en-US" sz="1500" dirty="0"/>
              <a:t>Diverse group of engaged voices</a:t>
            </a:r>
          </a:p>
          <a:p>
            <a:pPr marL="257175" indent="-257175"/>
            <a:r>
              <a:rPr lang="en-US" sz="1500" dirty="0"/>
              <a:t>Meet near project milestones</a:t>
            </a:r>
          </a:p>
          <a:p>
            <a:pPr marL="257175" indent="-257175"/>
            <a:r>
              <a:rPr lang="en-US" sz="1500" dirty="0"/>
              <a:t>Sounding board for study information and choices</a:t>
            </a:r>
          </a:p>
          <a:p>
            <a:pPr marL="257175" indent="-257175"/>
            <a:r>
              <a:rPr lang="en-US" sz="1500" dirty="0"/>
              <a:t>Facilitate collaborative problem solving, discussion of specific issues</a:t>
            </a:r>
          </a:p>
          <a:p>
            <a:pPr marL="257175" indent="-257175"/>
            <a:r>
              <a:rPr lang="en-US" sz="1500" dirty="0"/>
              <a:t>Link to the community, sharing project information</a:t>
            </a:r>
          </a:p>
          <a:p>
            <a:pPr indent="0">
              <a:buNone/>
            </a:pPr>
            <a:r>
              <a:rPr lang="en-US" sz="1350" dirty="0">
                <a:cs typeface="Arial" panose="020B0604020202020204" pitchFamily="34" charset="0"/>
              </a:rPr>
              <a:t>        </a:t>
            </a:r>
          </a:p>
        </p:txBody>
      </p:sp>
      <p:sp>
        <p:nvSpPr>
          <p:cNvPr id="3" name="Text Placeholder 2"/>
          <p:cNvSpPr>
            <a:spLocks noGrp="1"/>
          </p:cNvSpPr>
          <p:nvPr>
            <p:ph type="body" sz="quarter" idx="13"/>
          </p:nvPr>
        </p:nvSpPr>
        <p:spPr>
          <a:xfrm>
            <a:off x="285750" y="1028700"/>
            <a:ext cx="4490927" cy="571500"/>
          </a:xfrm>
        </p:spPr>
        <p:txBody>
          <a:bodyPr/>
          <a:lstStyle/>
          <a:p>
            <a:r>
              <a:rPr lang="en-US" dirty="0"/>
              <a:t>RCAC and EJ Committees</a:t>
            </a:r>
          </a:p>
        </p:txBody>
      </p:sp>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4201567" y="1507543"/>
            <a:ext cx="2492957" cy="2492957"/>
          </a:xfrm>
        </p:spPr>
      </p:pic>
    </p:spTree>
    <p:extLst>
      <p:ext uri="{BB962C8B-B14F-4D97-AF65-F5344CB8AC3E}">
        <p14:creationId xmlns:p14="http://schemas.microsoft.com/office/powerpoint/2010/main" val="254789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876374"/>
            <a:ext cx="6470452" cy="542261"/>
          </a:xfrm>
        </p:spPr>
        <p:txBody>
          <a:bodyPr/>
          <a:lstStyle/>
          <a:p>
            <a:r>
              <a:rPr lang="en-US" dirty="0"/>
              <a:t>Public Survey</a:t>
            </a:r>
          </a:p>
        </p:txBody>
      </p:sp>
      <p:sp>
        <p:nvSpPr>
          <p:cNvPr id="7" name="Text Placeholder 1">
            <a:extLst>
              <a:ext uri="{FF2B5EF4-FFF2-40B4-BE49-F238E27FC236}">
                <a16:creationId xmlns:a16="http://schemas.microsoft.com/office/drawing/2014/main" id="{A1864532-20DD-43BC-BB0F-2FC27C5F324F}"/>
              </a:ext>
            </a:extLst>
          </p:cNvPr>
          <p:cNvSpPr txBox="1">
            <a:spLocks/>
          </p:cNvSpPr>
          <p:nvPr/>
        </p:nvSpPr>
        <p:spPr>
          <a:xfrm>
            <a:off x="339081" y="1353471"/>
            <a:ext cx="3654928" cy="3147092"/>
          </a:xfrm>
          <a:prstGeom prst="rect">
            <a:avLst/>
          </a:prstGeom>
        </p:spPr>
        <p:txBody>
          <a:bodyPr anchor="t">
            <a:no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defTabSz="685800">
              <a:spcAft>
                <a:spcPts val="450"/>
              </a:spcAft>
              <a:buNone/>
              <a:defRPr/>
            </a:pPr>
            <a:endParaRPr lang="en-US" sz="1050" dirty="0">
              <a:cs typeface="Arial" panose="020B0604020202020204" pitchFamily="34" charset="0"/>
            </a:endParaRPr>
          </a:p>
        </p:txBody>
      </p:sp>
      <p:sp>
        <p:nvSpPr>
          <p:cNvPr id="13" name="TextBox 12">
            <a:extLst>
              <a:ext uri="{FF2B5EF4-FFF2-40B4-BE49-F238E27FC236}">
                <a16:creationId xmlns:a16="http://schemas.microsoft.com/office/drawing/2014/main" id="{529EDE2A-CAD8-44A4-BA75-8A3262093A16}"/>
              </a:ext>
            </a:extLst>
          </p:cNvPr>
          <p:cNvSpPr txBox="1"/>
          <p:nvPr/>
        </p:nvSpPr>
        <p:spPr>
          <a:xfrm>
            <a:off x="5781600" y="2201626"/>
            <a:ext cx="521348" cy="230832"/>
          </a:xfrm>
          <a:prstGeom prst="rect">
            <a:avLst/>
          </a:prstGeom>
          <a:noFill/>
        </p:spPr>
        <p:txBody>
          <a:bodyPr wrap="square" rtlCol="0">
            <a:spAutoFit/>
          </a:bodyPr>
          <a:lstStyle/>
          <a:p>
            <a:pPr algn="ctr" defTabSz="685800">
              <a:defRPr/>
            </a:pPr>
            <a:r>
              <a:rPr lang="en-US" sz="900" dirty="0">
                <a:solidFill>
                  <a:prstClr val="white"/>
                </a:solidFill>
                <a:latin typeface="Arial" panose="020B0604020202020204" pitchFamily="34" charset="0"/>
                <a:cs typeface="Arial" panose="020B0604020202020204" pitchFamily="34" charset="0"/>
              </a:rPr>
              <a:t>35%</a:t>
            </a:r>
          </a:p>
        </p:txBody>
      </p:sp>
      <p:pic>
        <p:nvPicPr>
          <p:cNvPr id="2" name="Picture 1">
            <a:extLst>
              <a:ext uri="{FF2B5EF4-FFF2-40B4-BE49-F238E27FC236}">
                <a16:creationId xmlns:a16="http://schemas.microsoft.com/office/drawing/2014/main" id="{F75E2370-1D9E-4DF0-B77C-33D5DACD47B9}"/>
              </a:ext>
            </a:extLst>
          </p:cNvPr>
          <p:cNvPicPr>
            <a:picLocks noChangeAspect="1"/>
          </p:cNvPicPr>
          <p:nvPr/>
        </p:nvPicPr>
        <p:blipFill>
          <a:blip r:embed="rId3"/>
          <a:stretch>
            <a:fillRect/>
          </a:stretch>
        </p:blipFill>
        <p:spPr>
          <a:xfrm>
            <a:off x="3499663" y="1440672"/>
            <a:ext cx="3288540" cy="1655052"/>
          </a:xfrm>
          <a:prstGeom prst="rect">
            <a:avLst/>
          </a:prstGeom>
        </p:spPr>
      </p:pic>
      <p:sp>
        <p:nvSpPr>
          <p:cNvPr id="9" name="Rectangle 8">
            <a:extLst>
              <a:ext uri="{FF2B5EF4-FFF2-40B4-BE49-F238E27FC236}">
                <a16:creationId xmlns:a16="http://schemas.microsoft.com/office/drawing/2014/main" id="{15D94E7F-F629-4BC6-9141-EB88942E02CE}"/>
              </a:ext>
            </a:extLst>
          </p:cNvPr>
          <p:cNvSpPr/>
          <p:nvPr/>
        </p:nvSpPr>
        <p:spPr>
          <a:xfrm>
            <a:off x="285749" y="1385496"/>
            <a:ext cx="6359640" cy="2282676"/>
          </a:xfrm>
          <a:prstGeom prst="rect">
            <a:avLst/>
          </a:prstGeom>
        </p:spPr>
        <p:txBody>
          <a:bodyPr wrap="square">
            <a:spAutoFit/>
          </a:bodyPr>
          <a:lstStyle/>
          <a:p>
            <a:pPr marL="214313"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4,668 mailed to residents in EJ </a:t>
            </a:r>
            <a:br>
              <a:rPr lang="en-US" sz="1350" dirty="0">
                <a:solidFill>
                  <a:srgbClr val="003054"/>
                </a:solidFill>
                <a:latin typeface="Arial" panose="020B0604020202020204" pitchFamily="34" charset="0"/>
                <a:cs typeface="Arial" panose="020B0604020202020204" pitchFamily="34" charset="0"/>
              </a:rPr>
            </a:br>
            <a:r>
              <a:rPr lang="en-US" sz="1350" dirty="0">
                <a:solidFill>
                  <a:srgbClr val="003054"/>
                </a:solidFill>
                <a:latin typeface="Arial" panose="020B0604020202020204" pitchFamily="34" charset="0"/>
                <a:cs typeface="Arial" panose="020B0604020202020204" pitchFamily="34" charset="0"/>
              </a:rPr>
              <a:t>block groups</a:t>
            </a:r>
          </a:p>
          <a:p>
            <a:pPr marL="214313"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Also available on the “Survey” page </a:t>
            </a:r>
            <a:br>
              <a:rPr lang="en-US" sz="1350" dirty="0">
                <a:solidFill>
                  <a:srgbClr val="003054"/>
                </a:solidFill>
                <a:latin typeface="Arial" panose="020B0604020202020204" pitchFamily="34" charset="0"/>
                <a:cs typeface="Arial" panose="020B0604020202020204" pitchFamily="34" charset="0"/>
              </a:rPr>
            </a:br>
            <a:r>
              <a:rPr lang="en-US" sz="1350" dirty="0">
                <a:solidFill>
                  <a:srgbClr val="003054"/>
                </a:solidFill>
                <a:latin typeface="Arial" panose="020B0604020202020204" pitchFamily="34" charset="0"/>
                <a:cs typeface="Arial" panose="020B0604020202020204" pitchFamily="34" charset="0"/>
              </a:rPr>
              <a:t>on the project website</a:t>
            </a:r>
          </a:p>
          <a:p>
            <a:pPr marL="214313"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570 completed surveys</a:t>
            </a:r>
          </a:p>
          <a:p>
            <a:pPr marL="557213" lvl="1"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335 via mail, 235 online</a:t>
            </a:r>
          </a:p>
          <a:p>
            <a:pPr marL="557213" lvl="1"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463 from Kentucky, </a:t>
            </a:r>
            <a:br>
              <a:rPr lang="en-US" sz="1350" dirty="0">
                <a:solidFill>
                  <a:srgbClr val="003054"/>
                </a:solidFill>
                <a:latin typeface="Arial" panose="020B0604020202020204" pitchFamily="34" charset="0"/>
                <a:cs typeface="Arial" panose="020B0604020202020204" pitchFamily="34" charset="0"/>
              </a:rPr>
            </a:br>
            <a:r>
              <a:rPr lang="en-US" sz="1350" dirty="0">
                <a:solidFill>
                  <a:srgbClr val="003054"/>
                </a:solidFill>
                <a:latin typeface="Arial" panose="020B0604020202020204" pitchFamily="34" charset="0"/>
                <a:cs typeface="Arial" panose="020B0604020202020204" pitchFamily="34" charset="0"/>
              </a:rPr>
              <a:t>101 from Indiana</a:t>
            </a:r>
          </a:p>
          <a:p>
            <a:pPr marL="557213" lvl="1"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75 low-income, 38 minority</a:t>
            </a:r>
          </a:p>
        </p:txBody>
      </p:sp>
    </p:spTree>
    <p:extLst>
      <p:ext uri="{BB962C8B-B14F-4D97-AF65-F5344CB8AC3E}">
        <p14:creationId xmlns:p14="http://schemas.microsoft.com/office/powerpoint/2010/main" val="315001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738631"/>
            <a:ext cx="6470452" cy="773519"/>
          </a:xfrm>
        </p:spPr>
        <p:txBody>
          <a:bodyPr/>
          <a:lstStyle/>
          <a:p>
            <a:r>
              <a:rPr lang="en-US" dirty="0"/>
              <a:t>Community </a:t>
            </a:r>
          </a:p>
          <a:p>
            <a:r>
              <a:rPr lang="en-US" dirty="0"/>
              <a:t>Conversations</a:t>
            </a:r>
          </a:p>
        </p:txBody>
      </p:sp>
      <p:sp>
        <p:nvSpPr>
          <p:cNvPr id="7" name="Text Placeholder 1">
            <a:extLst>
              <a:ext uri="{FF2B5EF4-FFF2-40B4-BE49-F238E27FC236}">
                <a16:creationId xmlns:a16="http://schemas.microsoft.com/office/drawing/2014/main" id="{A1864532-20DD-43BC-BB0F-2FC27C5F324F}"/>
              </a:ext>
            </a:extLst>
          </p:cNvPr>
          <p:cNvSpPr txBox="1">
            <a:spLocks/>
          </p:cNvSpPr>
          <p:nvPr/>
        </p:nvSpPr>
        <p:spPr>
          <a:xfrm>
            <a:off x="339081" y="1353471"/>
            <a:ext cx="3654928" cy="3147092"/>
          </a:xfrm>
          <a:prstGeom prst="rect">
            <a:avLst/>
          </a:prstGeom>
        </p:spPr>
        <p:txBody>
          <a:bodyPr anchor="t">
            <a:no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defTabSz="685800">
              <a:spcAft>
                <a:spcPts val="450"/>
              </a:spcAft>
              <a:buNone/>
              <a:defRPr/>
            </a:pPr>
            <a:endParaRPr lang="en-US" sz="1050" dirty="0">
              <a:cs typeface="Arial" panose="020B0604020202020204" pitchFamily="34" charset="0"/>
            </a:endParaRPr>
          </a:p>
        </p:txBody>
      </p:sp>
      <p:sp>
        <p:nvSpPr>
          <p:cNvPr id="13" name="TextBox 12">
            <a:extLst>
              <a:ext uri="{FF2B5EF4-FFF2-40B4-BE49-F238E27FC236}">
                <a16:creationId xmlns:a16="http://schemas.microsoft.com/office/drawing/2014/main" id="{529EDE2A-CAD8-44A4-BA75-8A3262093A16}"/>
              </a:ext>
            </a:extLst>
          </p:cNvPr>
          <p:cNvSpPr txBox="1"/>
          <p:nvPr/>
        </p:nvSpPr>
        <p:spPr>
          <a:xfrm>
            <a:off x="5781600" y="2201626"/>
            <a:ext cx="521348" cy="230832"/>
          </a:xfrm>
          <a:prstGeom prst="rect">
            <a:avLst/>
          </a:prstGeom>
          <a:noFill/>
        </p:spPr>
        <p:txBody>
          <a:bodyPr wrap="square" rtlCol="0">
            <a:spAutoFit/>
          </a:bodyPr>
          <a:lstStyle/>
          <a:p>
            <a:pPr algn="ctr" defTabSz="685800">
              <a:defRPr/>
            </a:pPr>
            <a:r>
              <a:rPr lang="en-US" sz="900" dirty="0">
                <a:solidFill>
                  <a:prstClr val="white"/>
                </a:solidFill>
                <a:latin typeface="Arial" panose="020B0604020202020204" pitchFamily="34" charset="0"/>
                <a:cs typeface="Arial" panose="020B0604020202020204" pitchFamily="34" charset="0"/>
              </a:rPr>
              <a:t>35%</a:t>
            </a:r>
          </a:p>
        </p:txBody>
      </p:sp>
      <p:sp>
        <p:nvSpPr>
          <p:cNvPr id="8" name="Rectangle 7">
            <a:extLst>
              <a:ext uri="{FF2B5EF4-FFF2-40B4-BE49-F238E27FC236}">
                <a16:creationId xmlns:a16="http://schemas.microsoft.com/office/drawing/2014/main" id="{267785CF-C995-46E0-81C4-7B2E4B7DDAA7}"/>
              </a:ext>
            </a:extLst>
          </p:cNvPr>
          <p:cNvSpPr/>
          <p:nvPr/>
        </p:nvSpPr>
        <p:spPr>
          <a:xfrm>
            <a:off x="622005" y="1607843"/>
            <a:ext cx="3185072" cy="2785378"/>
          </a:xfrm>
          <a:prstGeom prst="rect">
            <a:avLst/>
          </a:prstGeom>
        </p:spPr>
        <p:txBody>
          <a:bodyPr wrap="square">
            <a:spAutoFit/>
          </a:bodyPr>
          <a:lstStyle/>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Six Community Conversations held early this year</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Heavily promoted</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6,000 postcards sent to residents in EJ block groups</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Fliers sent home with local students</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More than 255 people attended</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Productive conversations</a:t>
            </a:r>
          </a:p>
          <a:p>
            <a:pPr marL="214313" indent="-214313" defTabSz="685800">
              <a:spcAft>
                <a:spcPts val="450"/>
              </a:spcAft>
              <a:buFont typeface="Arial" panose="020B0604020202020204" pitchFamily="34" charset="0"/>
              <a:buChar char="•"/>
              <a:defRPr/>
            </a:pPr>
            <a:r>
              <a:rPr lang="en-US" sz="1500" dirty="0">
                <a:solidFill>
                  <a:srgbClr val="003054"/>
                </a:solidFill>
                <a:latin typeface="Arial" panose="020B0604020202020204" pitchFamily="34" charset="0"/>
                <a:cs typeface="Arial" panose="020B0604020202020204" pitchFamily="34" charset="0"/>
              </a:rPr>
              <a:t>Important feedback gathered</a:t>
            </a:r>
          </a:p>
        </p:txBody>
      </p:sp>
      <p:pic>
        <p:nvPicPr>
          <p:cNvPr id="20" name="Picture 19" descr="A screenshot of text&#10;&#10;Description generated with very high confidence">
            <a:extLst>
              <a:ext uri="{FF2B5EF4-FFF2-40B4-BE49-F238E27FC236}">
                <a16:creationId xmlns:a16="http://schemas.microsoft.com/office/drawing/2014/main" id="{D156B76B-36E7-4074-992B-FA96D796A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985" y="642938"/>
            <a:ext cx="2980892" cy="3857624"/>
          </a:xfrm>
          <a:prstGeom prst="rect">
            <a:avLst/>
          </a:prstGeom>
          <a:ln>
            <a:solidFill>
              <a:schemeClr val="tx1"/>
            </a:solidFill>
          </a:ln>
        </p:spPr>
      </p:pic>
    </p:spTree>
    <p:extLst>
      <p:ext uri="{BB962C8B-B14F-4D97-AF65-F5344CB8AC3E}">
        <p14:creationId xmlns:p14="http://schemas.microsoft.com/office/powerpoint/2010/main" val="171539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876374"/>
            <a:ext cx="6470452" cy="542261"/>
          </a:xfrm>
        </p:spPr>
        <p:txBody>
          <a:bodyPr/>
          <a:lstStyle/>
          <a:p>
            <a:r>
              <a:rPr lang="en-US" dirty="0"/>
              <a:t>Business Information Survey</a:t>
            </a:r>
          </a:p>
        </p:txBody>
      </p:sp>
      <p:sp>
        <p:nvSpPr>
          <p:cNvPr id="7" name="Text Placeholder 1">
            <a:extLst>
              <a:ext uri="{FF2B5EF4-FFF2-40B4-BE49-F238E27FC236}">
                <a16:creationId xmlns:a16="http://schemas.microsoft.com/office/drawing/2014/main" id="{A1864532-20DD-43BC-BB0F-2FC27C5F324F}"/>
              </a:ext>
            </a:extLst>
          </p:cNvPr>
          <p:cNvSpPr txBox="1">
            <a:spLocks/>
          </p:cNvSpPr>
          <p:nvPr/>
        </p:nvSpPr>
        <p:spPr>
          <a:xfrm>
            <a:off x="339081" y="1353471"/>
            <a:ext cx="3654928" cy="3147092"/>
          </a:xfrm>
          <a:prstGeom prst="rect">
            <a:avLst/>
          </a:prstGeom>
        </p:spPr>
        <p:txBody>
          <a:bodyPr anchor="t">
            <a:no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defTabSz="685800">
              <a:spcAft>
                <a:spcPts val="450"/>
              </a:spcAft>
              <a:buNone/>
              <a:defRPr/>
            </a:pPr>
            <a:endParaRPr lang="en-US" sz="1050" dirty="0">
              <a:cs typeface="Arial" panose="020B0604020202020204" pitchFamily="34" charset="0"/>
            </a:endParaRPr>
          </a:p>
        </p:txBody>
      </p:sp>
      <p:sp>
        <p:nvSpPr>
          <p:cNvPr id="13" name="TextBox 12">
            <a:extLst>
              <a:ext uri="{FF2B5EF4-FFF2-40B4-BE49-F238E27FC236}">
                <a16:creationId xmlns:a16="http://schemas.microsoft.com/office/drawing/2014/main" id="{529EDE2A-CAD8-44A4-BA75-8A3262093A16}"/>
              </a:ext>
            </a:extLst>
          </p:cNvPr>
          <p:cNvSpPr txBox="1"/>
          <p:nvPr/>
        </p:nvSpPr>
        <p:spPr>
          <a:xfrm>
            <a:off x="5781600" y="2201626"/>
            <a:ext cx="521348" cy="230832"/>
          </a:xfrm>
          <a:prstGeom prst="rect">
            <a:avLst/>
          </a:prstGeom>
          <a:noFill/>
        </p:spPr>
        <p:txBody>
          <a:bodyPr wrap="square" rtlCol="0">
            <a:spAutoFit/>
          </a:bodyPr>
          <a:lstStyle/>
          <a:p>
            <a:pPr algn="ctr" defTabSz="685800">
              <a:defRPr/>
            </a:pPr>
            <a:r>
              <a:rPr lang="en-US" sz="900" dirty="0">
                <a:solidFill>
                  <a:prstClr val="white"/>
                </a:solidFill>
                <a:latin typeface="Arial" panose="020B0604020202020204" pitchFamily="34" charset="0"/>
                <a:cs typeface="Arial" panose="020B0604020202020204" pitchFamily="34" charset="0"/>
              </a:rPr>
              <a:t>35%</a:t>
            </a:r>
          </a:p>
        </p:txBody>
      </p:sp>
      <p:sp>
        <p:nvSpPr>
          <p:cNvPr id="9" name="Rectangle 8">
            <a:extLst>
              <a:ext uri="{FF2B5EF4-FFF2-40B4-BE49-F238E27FC236}">
                <a16:creationId xmlns:a16="http://schemas.microsoft.com/office/drawing/2014/main" id="{15D94E7F-F629-4BC6-9141-EB88942E02CE}"/>
              </a:ext>
            </a:extLst>
          </p:cNvPr>
          <p:cNvSpPr/>
          <p:nvPr/>
        </p:nvSpPr>
        <p:spPr>
          <a:xfrm>
            <a:off x="285750" y="1385497"/>
            <a:ext cx="3582014" cy="3039294"/>
          </a:xfrm>
          <a:prstGeom prst="rect">
            <a:avLst/>
          </a:prstGeom>
        </p:spPr>
        <p:txBody>
          <a:bodyPr wrap="square">
            <a:spAutoFit/>
          </a:bodyPr>
          <a:lstStyle/>
          <a:p>
            <a:pPr marL="214313"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910 post cards mailed to businesses within one mile of the center line of the three alternatives, plus all downtown Henderson businesses</a:t>
            </a:r>
          </a:p>
          <a:p>
            <a:pPr marL="557213" lvl="1" indent="-214313" defTabSz="685800">
              <a:spcAft>
                <a:spcPts val="450"/>
              </a:spcAft>
              <a:buFont typeface="Arial" panose="020B0604020202020204" pitchFamily="34" charset="0"/>
              <a:buChar char="–"/>
              <a:defRPr/>
            </a:pPr>
            <a:r>
              <a:rPr lang="en-US" sz="1200" dirty="0">
                <a:solidFill>
                  <a:srgbClr val="003054"/>
                </a:solidFill>
                <a:latin typeface="Arial" panose="020B0604020202020204" pitchFamily="34" charset="0"/>
                <a:cs typeface="Arial" panose="020B0604020202020204" pitchFamily="34" charset="0"/>
              </a:rPr>
              <a:t>Also linked from the “Survey” page on website</a:t>
            </a:r>
          </a:p>
          <a:p>
            <a:pPr marL="557213" lvl="1" indent="-214313" defTabSz="685800">
              <a:spcAft>
                <a:spcPts val="450"/>
              </a:spcAft>
              <a:buFont typeface="Arial" panose="020B0604020202020204" pitchFamily="34" charset="0"/>
              <a:buChar char="–"/>
              <a:defRPr/>
            </a:pPr>
            <a:r>
              <a:rPr lang="en-US" sz="1200" dirty="0">
                <a:solidFill>
                  <a:srgbClr val="003054"/>
                </a:solidFill>
                <a:latin typeface="Arial" panose="020B0604020202020204" pitchFamily="34" charset="0"/>
                <a:cs typeface="Arial" panose="020B0604020202020204" pitchFamily="34" charset="0"/>
              </a:rPr>
              <a:t>In-person visits with 87 businesses</a:t>
            </a:r>
          </a:p>
          <a:p>
            <a:pPr marL="214313" indent="-214313" defTabSz="685800">
              <a:spcAft>
                <a:spcPts val="450"/>
              </a:spcAft>
              <a:buFont typeface="Arial" panose="020B0604020202020204" pitchFamily="34" charset="0"/>
              <a:buChar char="•"/>
              <a:defRPr/>
            </a:pPr>
            <a:r>
              <a:rPr lang="en-US" sz="1350" dirty="0">
                <a:solidFill>
                  <a:srgbClr val="003054"/>
                </a:solidFill>
                <a:latin typeface="Arial" panose="020B0604020202020204" pitchFamily="34" charset="0"/>
                <a:cs typeface="Arial" panose="020B0604020202020204" pitchFamily="34" charset="0"/>
              </a:rPr>
              <a:t>59 complete or nearly complete responses</a:t>
            </a:r>
          </a:p>
          <a:p>
            <a:pPr marL="557213" lvl="1" indent="-214313" defTabSz="685800">
              <a:spcAft>
                <a:spcPts val="450"/>
              </a:spcAft>
              <a:buFont typeface="Arial" panose="020B0604020202020204" pitchFamily="34" charset="0"/>
              <a:buChar char="–"/>
              <a:defRPr/>
            </a:pPr>
            <a:r>
              <a:rPr lang="en-US" sz="1200" dirty="0">
                <a:solidFill>
                  <a:srgbClr val="003054"/>
                </a:solidFill>
                <a:latin typeface="Arial" panose="020B0604020202020204" pitchFamily="34" charset="0"/>
                <a:cs typeface="Arial" panose="020B0604020202020204" pitchFamily="34" charset="0"/>
              </a:rPr>
              <a:t>Average duration at location is 32 years</a:t>
            </a:r>
          </a:p>
          <a:p>
            <a:pPr marL="557213" lvl="1" indent="-214313" defTabSz="685800">
              <a:spcAft>
                <a:spcPts val="450"/>
              </a:spcAft>
              <a:buFont typeface="Arial" panose="020B0604020202020204" pitchFamily="34" charset="0"/>
              <a:buChar char="–"/>
              <a:defRPr/>
            </a:pPr>
            <a:r>
              <a:rPr lang="en-US" sz="1200" dirty="0">
                <a:solidFill>
                  <a:srgbClr val="003054"/>
                </a:solidFill>
                <a:latin typeface="Arial" panose="020B0604020202020204" pitchFamily="34" charset="0"/>
                <a:cs typeface="Arial" panose="020B0604020202020204" pitchFamily="34" charset="0"/>
              </a:rPr>
              <a:t>About half depend on walk-up or drive-by traffic</a:t>
            </a:r>
          </a:p>
          <a:p>
            <a:pPr defTabSz="685800">
              <a:spcAft>
                <a:spcPts val="450"/>
              </a:spcAft>
              <a:defRPr/>
            </a:pPr>
            <a:endParaRPr lang="en-US" sz="1350" dirty="0">
              <a:solidFill>
                <a:srgbClr val="003054"/>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6E896E7-E420-4D67-A695-01DA03E05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691" y="1542747"/>
            <a:ext cx="2944511" cy="1963007"/>
          </a:xfrm>
          <a:prstGeom prst="rect">
            <a:avLst/>
          </a:prstGeom>
        </p:spPr>
      </p:pic>
    </p:spTree>
    <p:extLst>
      <p:ext uri="{BB962C8B-B14F-4D97-AF65-F5344CB8AC3E}">
        <p14:creationId xmlns:p14="http://schemas.microsoft.com/office/powerpoint/2010/main" val="781030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Environmental </a:t>
            </a:r>
          </a:p>
          <a:p>
            <a:r>
              <a:rPr lang="en-US" sz="3600" dirty="0"/>
              <a:t>impacts</a:t>
            </a:r>
          </a:p>
        </p:txBody>
      </p:sp>
    </p:spTree>
    <p:extLst>
      <p:ext uri="{BB962C8B-B14F-4D97-AF65-F5344CB8AC3E}">
        <p14:creationId xmlns:p14="http://schemas.microsoft.com/office/powerpoint/2010/main" val="1114835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1028700"/>
            <a:ext cx="4084232" cy="571500"/>
          </a:xfrm>
        </p:spPr>
        <p:txBody>
          <a:bodyPr/>
          <a:lstStyle/>
          <a:p>
            <a:r>
              <a:rPr lang="en-US" dirty="0"/>
              <a:t>Environmental Impacts</a:t>
            </a:r>
          </a:p>
        </p:txBody>
      </p:sp>
      <p:pic>
        <p:nvPicPr>
          <p:cNvPr id="7" name="Picture Placeholder 6"/>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4456" t="-669" r="21772"/>
          <a:stretch/>
        </p:blipFill>
        <p:spPr>
          <a:xfrm>
            <a:off x="3934107" y="1438228"/>
            <a:ext cx="2638144" cy="2776310"/>
          </a:xfrm>
        </p:spPr>
      </p:pic>
      <p:sp>
        <p:nvSpPr>
          <p:cNvPr id="6" name="Text Placeholder 1"/>
          <p:cNvSpPr>
            <a:spLocks noGrp="1"/>
          </p:cNvSpPr>
          <p:nvPr>
            <p:ph type="body" sz="quarter" idx="11"/>
          </p:nvPr>
        </p:nvSpPr>
        <p:spPr>
          <a:xfrm>
            <a:off x="285751" y="1537966"/>
            <a:ext cx="3533996" cy="2676572"/>
          </a:xfrm>
        </p:spPr>
        <p:txBody>
          <a:bodyPr>
            <a:normAutofit/>
          </a:bodyPr>
          <a:lstStyle/>
          <a:p>
            <a:pPr marL="214313" indent="-214313"/>
            <a:r>
              <a:rPr lang="en-US" sz="1500" dirty="0"/>
              <a:t>Socioeconomic impacts vs. natural environment impacts</a:t>
            </a:r>
          </a:p>
          <a:p>
            <a:pPr marL="214313" indent="-214313"/>
            <a:r>
              <a:rPr lang="en-US" sz="1500" dirty="0"/>
              <a:t>Dramatic differences between West Alternative 1/West Alternative 2 and Central Alternative 1</a:t>
            </a:r>
          </a:p>
          <a:p>
            <a:pPr marL="214313" indent="-214313"/>
            <a:r>
              <a:rPr lang="en-US" sz="1500" dirty="0"/>
              <a:t>West 1 and West 2 follow or are adjacent to US 41, a highly-developed main thoroughfare</a:t>
            </a:r>
          </a:p>
          <a:p>
            <a:pPr marL="214313" indent="-214313"/>
            <a:r>
              <a:rPr lang="en-US" sz="1500" dirty="0"/>
              <a:t>Central 1 is largely green space and farmland</a:t>
            </a:r>
          </a:p>
          <a:p>
            <a:pPr indent="0">
              <a:buNone/>
            </a:pPr>
            <a:endParaRPr lang="en-US" dirty="0"/>
          </a:p>
        </p:txBody>
      </p:sp>
    </p:spTree>
    <p:extLst>
      <p:ext uri="{BB962C8B-B14F-4D97-AF65-F5344CB8AC3E}">
        <p14:creationId xmlns:p14="http://schemas.microsoft.com/office/powerpoint/2010/main" val="53318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714500"/>
            <a:ext cx="3486151" cy="2286000"/>
          </a:xfrm>
        </p:spPr>
        <p:txBody>
          <a:bodyPr>
            <a:normAutofit/>
          </a:bodyPr>
          <a:lstStyle/>
          <a:p>
            <a:pPr marL="214313" indent="-214313"/>
            <a:r>
              <a:rPr lang="en-US" sz="1500" dirty="0"/>
              <a:t>Will connect Evansville, IN and Henderson, KY</a:t>
            </a:r>
          </a:p>
          <a:p>
            <a:pPr marL="214313" indent="-214313"/>
            <a:r>
              <a:rPr lang="en-US" sz="1500" dirty="0"/>
              <a:t>I-69 ORX is one of the last segments needed to complete I-69 in Indiana and Kentucky</a:t>
            </a:r>
          </a:p>
          <a:p>
            <a:pPr marL="214313" indent="-214313"/>
            <a:r>
              <a:rPr lang="en-US" sz="1500" dirty="0"/>
              <a:t>Both states have made major investments in the I-69 corridor</a:t>
            </a:r>
          </a:p>
          <a:p>
            <a:pPr marL="214313" indent="-214313"/>
            <a:r>
              <a:rPr lang="en-US" sz="1500" dirty="0"/>
              <a:t>Recent improvements extend from </a:t>
            </a:r>
          </a:p>
          <a:p>
            <a:pPr indent="0">
              <a:buNone/>
            </a:pPr>
            <a:r>
              <a:rPr lang="en-US" sz="1500" dirty="0"/>
              <a:t>    Mayfield, KY to Martinsville, IN</a:t>
            </a:r>
          </a:p>
          <a:p>
            <a:pPr marL="214313" indent="-214313"/>
            <a:endParaRPr lang="en-US" sz="1500" dirty="0"/>
          </a:p>
          <a:p>
            <a:pPr indent="0">
              <a:buNone/>
            </a:pPr>
            <a:endParaRPr lang="en-US" dirty="0"/>
          </a:p>
          <a:p>
            <a:endParaRPr lang="en-US" dirty="0"/>
          </a:p>
          <a:p>
            <a:pPr indent="0">
              <a:buNone/>
            </a:pPr>
            <a:endParaRPr lang="en-US" dirty="0"/>
          </a:p>
        </p:txBody>
      </p:sp>
      <p:sp>
        <p:nvSpPr>
          <p:cNvPr id="3" name="Text Placeholder 2"/>
          <p:cNvSpPr>
            <a:spLocks noGrp="1"/>
          </p:cNvSpPr>
          <p:nvPr>
            <p:ph type="body" sz="quarter" idx="13"/>
          </p:nvPr>
        </p:nvSpPr>
        <p:spPr>
          <a:xfrm>
            <a:off x="285750" y="1028700"/>
            <a:ext cx="4315490" cy="571500"/>
          </a:xfrm>
        </p:spPr>
        <p:txBody>
          <a:bodyPr/>
          <a:lstStyle/>
          <a:p>
            <a:r>
              <a:rPr lang="en-US" dirty="0"/>
              <a:t>I-69 ORX: A Missing Link</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675050" y="1385096"/>
            <a:ext cx="3099218" cy="2830382"/>
          </a:xfrm>
        </p:spPr>
      </p:pic>
    </p:spTree>
    <p:extLst>
      <p:ext uri="{BB962C8B-B14F-4D97-AF65-F5344CB8AC3E}">
        <p14:creationId xmlns:p14="http://schemas.microsoft.com/office/powerpoint/2010/main" val="1976463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1028700"/>
            <a:ext cx="4084232" cy="571500"/>
          </a:xfrm>
        </p:spPr>
        <p:txBody>
          <a:bodyPr/>
          <a:lstStyle/>
          <a:p>
            <a:r>
              <a:rPr lang="en-US" dirty="0"/>
              <a:t>Natural Environment</a:t>
            </a:r>
          </a:p>
        </p:txBody>
      </p:sp>
      <p:sp>
        <p:nvSpPr>
          <p:cNvPr id="6" name="Text Placeholder 1"/>
          <p:cNvSpPr>
            <a:spLocks noGrp="1"/>
          </p:cNvSpPr>
          <p:nvPr>
            <p:ph type="body" sz="quarter" idx="11"/>
          </p:nvPr>
        </p:nvSpPr>
        <p:spPr>
          <a:xfrm>
            <a:off x="285751" y="1537966"/>
            <a:ext cx="3533996" cy="2676572"/>
          </a:xfrm>
        </p:spPr>
        <p:txBody>
          <a:bodyPr>
            <a:normAutofit/>
          </a:bodyPr>
          <a:lstStyle/>
          <a:p>
            <a:pPr indent="0">
              <a:buNone/>
            </a:pPr>
            <a:r>
              <a:rPr lang="en-US" sz="1500" dirty="0"/>
              <a:t>West 1 and West 2</a:t>
            </a:r>
          </a:p>
          <a:p>
            <a:pPr marL="214313" indent="-214313"/>
            <a:r>
              <a:rPr lang="en-US" sz="1500" dirty="0"/>
              <a:t>Fewest impacts to rivers/streams, floodplains, prime and active farmland</a:t>
            </a:r>
          </a:p>
          <a:p>
            <a:pPr marL="214313" indent="-214313"/>
            <a:r>
              <a:rPr lang="en-US" sz="1500" dirty="0"/>
              <a:t>Low impacts to forested habitat</a:t>
            </a:r>
          </a:p>
          <a:p>
            <a:pPr indent="0">
              <a:buNone/>
            </a:pPr>
            <a:r>
              <a:rPr lang="en-US" sz="1500" dirty="0"/>
              <a:t>Central 1</a:t>
            </a:r>
          </a:p>
          <a:p>
            <a:pPr marL="214313" indent="-214313"/>
            <a:r>
              <a:rPr lang="en-US" sz="1500" dirty="0"/>
              <a:t>Highest impact to forested wetlands and forested habitat</a:t>
            </a:r>
          </a:p>
          <a:p>
            <a:pPr marL="214313" indent="-214313"/>
            <a:r>
              <a:rPr lang="en-US" sz="1500" dirty="0"/>
              <a:t>Highest impact to active farmland</a:t>
            </a:r>
            <a:endParaRPr lang="en-US" dirty="0"/>
          </a:p>
        </p:txBody>
      </p:sp>
      <p:pic>
        <p:nvPicPr>
          <p:cNvPr id="4" name="Picture Placeholder 3">
            <a:extLst>
              <a:ext uri="{FF2B5EF4-FFF2-40B4-BE49-F238E27FC236}">
                <a16:creationId xmlns:a16="http://schemas.microsoft.com/office/drawing/2014/main" id="{1429B96D-1C2E-4877-BEC2-73766A838E48}"/>
              </a:ext>
            </a:extLst>
          </p:cNvPr>
          <p:cNvPicPr>
            <a:picLocks noGrp="1" noChangeAspect="1"/>
          </p:cNvPicPr>
          <p:nvPr>
            <p:ph type="pic" sz="quarter" idx="14"/>
          </p:nvPr>
        </p:nvPicPr>
        <p:blipFill>
          <a:blip r:embed="rId3"/>
          <a:srcRect t="17470" b="17470"/>
          <a:stretch>
            <a:fillRect/>
          </a:stretch>
        </p:blipFill>
        <p:spPr>
          <a:prstGeom prst="rect">
            <a:avLst/>
          </a:prstGeom>
        </p:spPr>
      </p:pic>
    </p:spTree>
    <p:extLst>
      <p:ext uri="{BB962C8B-B14F-4D97-AF65-F5344CB8AC3E}">
        <p14:creationId xmlns:p14="http://schemas.microsoft.com/office/powerpoint/2010/main" val="2728542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41840-27FD-429B-B6A4-06A6283E70CE}"/>
              </a:ext>
            </a:extLst>
          </p:cNvPr>
          <p:cNvGrpSpPr/>
          <p:nvPr/>
        </p:nvGrpSpPr>
        <p:grpSpPr>
          <a:xfrm>
            <a:off x="2397886" y="1439246"/>
            <a:ext cx="2004826" cy="1326029"/>
            <a:chOff x="3095477" y="2364868"/>
            <a:chExt cx="2777042" cy="1836786"/>
          </a:xfrm>
        </p:grpSpPr>
        <p:sp>
          <p:nvSpPr>
            <p:cNvPr id="6" name="Oval 5">
              <a:extLst>
                <a:ext uri="{FF2B5EF4-FFF2-40B4-BE49-F238E27FC236}">
                  <a16:creationId xmlns:a16="http://schemas.microsoft.com/office/drawing/2014/main" id="{7BAE1264-02A9-428E-BC34-7BCB808F31BE}"/>
                </a:ext>
              </a:extLst>
            </p:cNvPr>
            <p:cNvSpPr/>
            <p:nvPr/>
          </p:nvSpPr>
          <p:spPr>
            <a:xfrm>
              <a:off x="3139299" y="2819531"/>
              <a:ext cx="1376265" cy="1376265"/>
            </a:xfrm>
            <a:prstGeom prst="ellipse">
              <a:avLst/>
            </a:prstGeom>
            <a:solidFill>
              <a:srgbClr val="003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3054"/>
                </a:solidFill>
              </a:endParaRPr>
            </a:p>
          </p:txBody>
        </p:sp>
        <p:sp>
          <p:nvSpPr>
            <p:cNvPr id="8" name="Oval 7">
              <a:extLst>
                <a:ext uri="{FF2B5EF4-FFF2-40B4-BE49-F238E27FC236}">
                  <a16:creationId xmlns:a16="http://schemas.microsoft.com/office/drawing/2014/main" id="{A246C9A2-89EB-44B9-9E5E-9C04A1680622}"/>
                </a:ext>
              </a:extLst>
            </p:cNvPr>
            <p:cNvSpPr/>
            <p:nvPr/>
          </p:nvSpPr>
          <p:spPr>
            <a:xfrm>
              <a:off x="4478632" y="2825389"/>
              <a:ext cx="1376265" cy="137626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2CBC4CC2-BF1A-4D50-8DCD-9DA9EF8C40A7}"/>
                </a:ext>
              </a:extLst>
            </p:cNvPr>
            <p:cNvSpPr txBox="1"/>
            <p:nvPr/>
          </p:nvSpPr>
          <p:spPr>
            <a:xfrm>
              <a:off x="3139300" y="2364868"/>
              <a:ext cx="2715598" cy="383693"/>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ctr"/>
              <a:r>
                <a:rPr lang="en-US" sz="1200" dirty="0">
                  <a:solidFill>
                    <a:srgbClr val="BC4510"/>
                  </a:solidFill>
                  <a:latin typeface="Arial Black" panose="020B0A04020102020204" pitchFamily="34" charset="0"/>
                  <a:cs typeface="Arial" panose="020B0604020202020204" pitchFamily="34" charset="0"/>
                </a:rPr>
                <a:t>West Alternative 2</a:t>
              </a:r>
            </a:p>
          </p:txBody>
        </p:sp>
        <p:sp>
          <p:nvSpPr>
            <p:cNvPr id="18" name="TextBox 17">
              <a:extLst>
                <a:ext uri="{FF2B5EF4-FFF2-40B4-BE49-F238E27FC236}">
                  <a16:creationId xmlns:a16="http://schemas.microsoft.com/office/drawing/2014/main" id="{E2DBDCF8-9BD8-4D33-B9D6-7F621C229064}"/>
                </a:ext>
              </a:extLst>
            </p:cNvPr>
            <p:cNvSpPr txBox="1"/>
            <p:nvPr/>
          </p:nvSpPr>
          <p:spPr>
            <a:xfrm>
              <a:off x="3095477" y="3113162"/>
              <a:ext cx="1436868" cy="67146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96</a:t>
              </a:r>
              <a:br>
                <a:rPr lang="en-US" sz="135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Residences</a:t>
              </a:r>
            </a:p>
          </p:txBody>
        </p:sp>
        <p:sp>
          <p:nvSpPr>
            <p:cNvPr id="20" name="TextBox 19">
              <a:extLst>
                <a:ext uri="{FF2B5EF4-FFF2-40B4-BE49-F238E27FC236}">
                  <a16:creationId xmlns:a16="http://schemas.microsoft.com/office/drawing/2014/main" id="{960FB35A-8063-473E-9A10-29057B4DA04A}"/>
                </a:ext>
              </a:extLst>
            </p:cNvPr>
            <p:cNvSpPr txBox="1"/>
            <p:nvPr/>
          </p:nvSpPr>
          <p:spPr>
            <a:xfrm>
              <a:off x="4435651" y="3082168"/>
              <a:ext cx="1436868" cy="67146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64 </a:t>
              </a:r>
              <a:r>
                <a:rPr lang="en-US" sz="1200" dirty="0">
                  <a:solidFill>
                    <a:schemeClr val="bg1"/>
                  </a:solidFill>
                  <a:latin typeface="Arial" panose="020B0604020202020204" pitchFamily="34" charset="0"/>
                  <a:cs typeface="Arial" panose="020B0604020202020204" pitchFamily="34" charset="0"/>
                </a:rPr>
                <a:t>Businesses</a:t>
              </a:r>
            </a:p>
          </p:txBody>
        </p:sp>
      </p:grpSp>
      <p:sp>
        <p:nvSpPr>
          <p:cNvPr id="3" name="Text Placeholder 2">
            <a:extLst>
              <a:ext uri="{FF2B5EF4-FFF2-40B4-BE49-F238E27FC236}">
                <a16:creationId xmlns:a16="http://schemas.microsoft.com/office/drawing/2014/main" id="{0E85640A-32AF-4183-8199-F07E695674C9}"/>
              </a:ext>
            </a:extLst>
          </p:cNvPr>
          <p:cNvSpPr>
            <a:spLocks noGrp="1"/>
          </p:cNvSpPr>
          <p:nvPr>
            <p:ph type="body" sz="quarter" idx="13"/>
          </p:nvPr>
        </p:nvSpPr>
        <p:spPr>
          <a:xfrm>
            <a:off x="285750" y="867746"/>
            <a:ext cx="6091823" cy="571500"/>
          </a:xfrm>
        </p:spPr>
        <p:txBody>
          <a:bodyPr/>
          <a:lstStyle/>
          <a:p>
            <a:r>
              <a:rPr lang="en-US" dirty="0"/>
              <a:t>Relocation Estimates                </a:t>
            </a:r>
            <a:r>
              <a:rPr lang="en-US" sz="1050" dirty="0"/>
              <a:t>May 2018</a:t>
            </a:r>
            <a:endParaRPr lang="en-US" dirty="0"/>
          </a:p>
        </p:txBody>
      </p:sp>
      <p:grpSp>
        <p:nvGrpSpPr>
          <p:cNvPr id="22" name="Group 21">
            <a:extLst>
              <a:ext uri="{FF2B5EF4-FFF2-40B4-BE49-F238E27FC236}">
                <a16:creationId xmlns:a16="http://schemas.microsoft.com/office/drawing/2014/main" id="{0167CE55-A900-479D-83DE-CDDB334297A8}"/>
              </a:ext>
            </a:extLst>
          </p:cNvPr>
          <p:cNvGrpSpPr/>
          <p:nvPr/>
        </p:nvGrpSpPr>
        <p:grpSpPr>
          <a:xfrm>
            <a:off x="219304" y="1440022"/>
            <a:ext cx="1957397" cy="1295141"/>
            <a:chOff x="292404" y="1881869"/>
            <a:chExt cx="2763953" cy="1828810"/>
          </a:xfrm>
        </p:grpSpPr>
        <p:sp>
          <p:nvSpPr>
            <p:cNvPr id="5" name="Oval 4">
              <a:extLst>
                <a:ext uri="{FF2B5EF4-FFF2-40B4-BE49-F238E27FC236}">
                  <a16:creationId xmlns:a16="http://schemas.microsoft.com/office/drawing/2014/main" id="{55C2EFEE-EF70-483D-98F1-708838394278}"/>
                </a:ext>
              </a:extLst>
            </p:cNvPr>
            <p:cNvSpPr/>
            <p:nvPr/>
          </p:nvSpPr>
          <p:spPr>
            <a:xfrm>
              <a:off x="353007" y="2325656"/>
              <a:ext cx="1376265" cy="1376265"/>
            </a:xfrm>
            <a:prstGeom prst="ellipse">
              <a:avLst/>
            </a:prstGeom>
            <a:solidFill>
              <a:srgbClr val="003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3054"/>
                </a:solidFill>
              </a:endParaRPr>
            </a:p>
          </p:txBody>
        </p:sp>
        <p:sp>
          <p:nvSpPr>
            <p:cNvPr id="10" name="Oval 9">
              <a:extLst>
                <a:ext uri="{FF2B5EF4-FFF2-40B4-BE49-F238E27FC236}">
                  <a16:creationId xmlns:a16="http://schemas.microsoft.com/office/drawing/2014/main" id="{3D0A8780-B610-4EBA-A599-0AAAE149DDA1}"/>
                </a:ext>
              </a:extLst>
            </p:cNvPr>
            <p:cNvSpPr/>
            <p:nvPr/>
          </p:nvSpPr>
          <p:spPr>
            <a:xfrm>
              <a:off x="1640653" y="2334414"/>
              <a:ext cx="1376265" cy="137626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56F32D9D-9BB7-4DA8-BA3E-DC4BA48B2DC8}"/>
                </a:ext>
              </a:extLst>
            </p:cNvPr>
            <p:cNvSpPr txBox="1"/>
            <p:nvPr/>
          </p:nvSpPr>
          <p:spPr>
            <a:xfrm>
              <a:off x="353007" y="1881869"/>
              <a:ext cx="2663912" cy="391138"/>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ctr"/>
              <a:r>
                <a:rPr lang="en-US" sz="1200" dirty="0">
                  <a:solidFill>
                    <a:srgbClr val="BC4510"/>
                  </a:solidFill>
                  <a:latin typeface="Arial Black" panose="020B0A04020102020204" pitchFamily="34" charset="0"/>
                  <a:cs typeface="Arial" panose="020B0604020202020204" pitchFamily="34" charset="0"/>
                </a:rPr>
                <a:t>West Alternative 1</a:t>
              </a:r>
            </a:p>
          </p:txBody>
        </p:sp>
        <p:sp>
          <p:nvSpPr>
            <p:cNvPr id="16" name="TextBox 15">
              <a:extLst>
                <a:ext uri="{FF2B5EF4-FFF2-40B4-BE49-F238E27FC236}">
                  <a16:creationId xmlns:a16="http://schemas.microsoft.com/office/drawing/2014/main" id="{89E8803C-40DE-4C23-BA5B-E75C0522B42E}"/>
                </a:ext>
              </a:extLst>
            </p:cNvPr>
            <p:cNvSpPr txBox="1"/>
            <p:nvPr/>
          </p:nvSpPr>
          <p:spPr>
            <a:xfrm>
              <a:off x="292404" y="2659040"/>
              <a:ext cx="1436868" cy="684491"/>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242 </a:t>
              </a:r>
              <a:br>
                <a:rPr lang="en-US" sz="135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Residences</a:t>
              </a:r>
            </a:p>
          </p:txBody>
        </p:sp>
        <p:sp>
          <p:nvSpPr>
            <p:cNvPr id="17" name="TextBox 16">
              <a:extLst>
                <a:ext uri="{FF2B5EF4-FFF2-40B4-BE49-F238E27FC236}">
                  <a16:creationId xmlns:a16="http://schemas.microsoft.com/office/drawing/2014/main" id="{A706E73D-3B8A-4C79-8F40-19C256294FD4}"/>
                </a:ext>
              </a:extLst>
            </p:cNvPr>
            <p:cNvSpPr txBox="1"/>
            <p:nvPr/>
          </p:nvSpPr>
          <p:spPr>
            <a:xfrm>
              <a:off x="1619489" y="2650282"/>
              <a:ext cx="1436868" cy="684491"/>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27 </a:t>
              </a:r>
              <a:r>
                <a:rPr lang="en-US" sz="1200" dirty="0">
                  <a:solidFill>
                    <a:schemeClr val="bg1"/>
                  </a:solidFill>
                  <a:latin typeface="Arial" panose="020B0604020202020204" pitchFamily="34" charset="0"/>
                  <a:cs typeface="Arial" panose="020B0604020202020204" pitchFamily="34" charset="0"/>
                </a:rPr>
                <a:t>Businesses</a:t>
              </a:r>
            </a:p>
          </p:txBody>
        </p:sp>
      </p:grpSp>
      <p:grpSp>
        <p:nvGrpSpPr>
          <p:cNvPr id="4" name="Group 3">
            <a:extLst>
              <a:ext uri="{FF2B5EF4-FFF2-40B4-BE49-F238E27FC236}">
                <a16:creationId xmlns:a16="http://schemas.microsoft.com/office/drawing/2014/main" id="{D1E6CC95-7D9E-4F9A-B788-2A98265B264E}"/>
              </a:ext>
            </a:extLst>
          </p:cNvPr>
          <p:cNvGrpSpPr/>
          <p:nvPr/>
        </p:nvGrpSpPr>
        <p:grpSpPr>
          <a:xfrm>
            <a:off x="1203576" y="2835913"/>
            <a:ext cx="2128085" cy="1316721"/>
            <a:chOff x="5262527" y="1301554"/>
            <a:chExt cx="2938296" cy="1818028"/>
          </a:xfrm>
        </p:grpSpPr>
        <p:sp>
          <p:nvSpPr>
            <p:cNvPr id="7" name="Oval 6">
              <a:extLst>
                <a:ext uri="{FF2B5EF4-FFF2-40B4-BE49-F238E27FC236}">
                  <a16:creationId xmlns:a16="http://schemas.microsoft.com/office/drawing/2014/main" id="{59A9C380-0080-4161-B39D-B1F216A86263}"/>
                </a:ext>
              </a:extLst>
            </p:cNvPr>
            <p:cNvSpPr/>
            <p:nvPr/>
          </p:nvSpPr>
          <p:spPr>
            <a:xfrm>
              <a:off x="5401917" y="1743315"/>
              <a:ext cx="1376265" cy="1376266"/>
            </a:xfrm>
            <a:prstGeom prst="ellipse">
              <a:avLst/>
            </a:prstGeom>
            <a:solidFill>
              <a:srgbClr val="003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3054"/>
                </a:solidFill>
              </a:endParaRPr>
            </a:p>
          </p:txBody>
        </p:sp>
        <p:sp>
          <p:nvSpPr>
            <p:cNvPr id="9" name="Oval 8">
              <a:extLst>
                <a:ext uri="{FF2B5EF4-FFF2-40B4-BE49-F238E27FC236}">
                  <a16:creationId xmlns:a16="http://schemas.microsoft.com/office/drawing/2014/main" id="{0C7CC8BD-4E1F-40AD-9B8B-36C241419C55}"/>
                </a:ext>
              </a:extLst>
            </p:cNvPr>
            <p:cNvSpPr/>
            <p:nvPr/>
          </p:nvSpPr>
          <p:spPr>
            <a:xfrm>
              <a:off x="6678958" y="1743315"/>
              <a:ext cx="1376265" cy="1376267"/>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6525DB93-37A0-44BC-8C55-ECD83E32BB98}"/>
                </a:ext>
              </a:extLst>
            </p:cNvPr>
            <p:cNvSpPr txBox="1"/>
            <p:nvPr/>
          </p:nvSpPr>
          <p:spPr>
            <a:xfrm>
              <a:off x="5262527" y="1301554"/>
              <a:ext cx="2938296" cy="382459"/>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ctr"/>
              <a:r>
                <a:rPr lang="en-US" sz="1200" dirty="0">
                  <a:solidFill>
                    <a:srgbClr val="BC4510"/>
                  </a:solidFill>
                  <a:latin typeface="Arial Black" panose="020B0A04020102020204" pitchFamily="34" charset="0"/>
                  <a:cs typeface="Arial" panose="020B0604020202020204" pitchFamily="34" charset="0"/>
                </a:rPr>
                <a:t>Central Alternative 1</a:t>
              </a:r>
            </a:p>
          </p:txBody>
        </p:sp>
        <p:sp>
          <p:nvSpPr>
            <p:cNvPr id="19" name="TextBox 18">
              <a:extLst>
                <a:ext uri="{FF2B5EF4-FFF2-40B4-BE49-F238E27FC236}">
                  <a16:creationId xmlns:a16="http://schemas.microsoft.com/office/drawing/2014/main" id="{C184C814-5E9C-4D88-B309-60CD549AFACC}"/>
                </a:ext>
              </a:extLst>
            </p:cNvPr>
            <p:cNvSpPr txBox="1"/>
            <p:nvPr/>
          </p:nvSpPr>
          <p:spPr>
            <a:xfrm>
              <a:off x="5347156" y="2030183"/>
              <a:ext cx="1436867" cy="669303"/>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4</a:t>
              </a:r>
              <a:br>
                <a:rPr lang="en-US" sz="135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Residences</a:t>
              </a:r>
            </a:p>
          </p:txBody>
        </p:sp>
        <p:sp>
          <p:nvSpPr>
            <p:cNvPr id="21" name="TextBox 20">
              <a:extLst>
                <a:ext uri="{FF2B5EF4-FFF2-40B4-BE49-F238E27FC236}">
                  <a16:creationId xmlns:a16="http://schemas.microsoft.com/office/drawing/2014/main" id="{D520C579-7912-4C57-A036-730244059DA9}"/>
                </a:ext>
              </a:extLst>
            </p:cNvPr>
            <p:cNvSpPr txBox="1"/>
            <p:nvPr/>
          </p:nvSpPr>
          <p:spPr>
            <a:xfrm>
              <a:off x="6648647" y="2018749"/>
              <a:ext cx="1436867" cy="669303"/>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0</a:t>
              </a:r>
              <a:br>
                <a:rPr lang="en-US" sz="135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Businesses</a:t>
              </a:r>
            </a:p>
          </p:txBody>
        </p:sp>
      </p:grpSp>
      <p:graphicFrame>
        <p:nvGraphicFramePr>
          <p:cNvPr id="14" name="Table 13">
            <a:extLst>
              <a:ext uri="{FF2B5EF4-FFF2-40B4-BE49-F238E27FC236}">
                <a16:creationId xmlns:a16="http://schemas.microsoft.com/office/drawing/2014/main" id="{3FB9BDF6-892A-4417-8180-9073C210911E}"/>
              </a:ext>
            </a:extLst>
          </p:cNvPr>
          <p:cNvGraphicFramePr>
            <a:graphicFrameLocks noGrp="1"/>
          </p:cNvGraphicFramePr>
          <p:nvPr>
            <p:extLst/>
          </p:nvPr>
        </p:nvGraphicFramePr>
        <p:xfrm>
          <a:off x="3828157" y="3517172"/>
          <a:ext cx="2794994" cy="696402"/>
        </p:xfrm>
        <a:graphic>
          <a:graphicData uri="http://schemas.openxmlformats.org/drawingml/2006/table">
            <a:tbl>
              <a:tblPr firstRow="1" bandRow="1">
                <a:tableStyleId>{5C22544A-7EE6-4342-B048-85BDC9FD1C3A}</a:tableStyleId>
              </a:tblPr>
              <a:tblGrid>
                <a:gridCol w="1209961">
                  <a:extLst>
                    <a:ext uri="{9D8B030D-6E8A-4147-A177-3AD203B41FA5}">
                      <a16:colId xmlns:a16="http://schemas.microsoft.com/office/drawing/2014/main" val="1535431228"/>
                    </a:ext>
                  </a:extLst>
                </a:gridCol>
                <a:gridCol w="763127">
                  <a:extLst>
                    <a:ext uri="{9D8B030D-6E8A-4147-A177-3AD203B41FA5}">
                      <a16:colId xmlns:a16="http://schemas.microsoft.com/office/drawing/2014/main" val="2988364142"/>
                    </a:ext>
                  </a:extLst>
                </a:gridCol>
                <a:gridCol w="821906">
                  <a:extLst>
                    <a:ext uri="{9D8B030D-6E8A-4147-A177-3AD203B41FA5}">
                      <a16:colId xmlns:a16="http://schemas.microsoft.com/office/drawing/2014/main" val="4283623666"/>
                    </a:ext>
                  </a:extLst>
                </a:gridCol>
              </a:tblGrid>
              <a:tr h="174101">
                <a:tc>
                  <a:txBody>
                    <a:bodyPr/>
                    <a:lstStyle/>
                    <a:p>
                      <a:endParaRPr lang="en-US" sz="900" dirty="0">
                        <a:latin typeface="Arial" panose="020B0604020202020204" pitchFamily="34" charset="0"/>
                        <a:cs typeface="Arial" panose="020B0604020202020204" pitchFamily="34" charset="0"/>
                      </a:endParaRP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Residences</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Businesses</a:t>
                      </a:r>
                    </a:p>
                  </a:txBody>
                  <a:tcPr marL="36941" marR="36941" marT="18470" marB="18470"/>
                </a:tc>
                <a:extLst>
                  <a:ext uri="{0D108BD9-81ED-4DB2-BD59-A6C34878D82A}">
                    <a16:rowId xmlns:a16="http://schemas.microsoft.com/office/drawing/2014/main" val="757805685"/>
                  </a:ext>
                </a:extLst>
              </a:tr>
              <a:tr h="174101">
                <a:tc>
                  <a:txBody>
                    <a:bodyPr/>
                    <a:lstStyle/>
                    <a:p>
                      <a:r>
                        <a:rPr lang="en-US" sz="900" dirty="0">
                          <a:latin typeface="Arial" panose="020B0604020202020204" pitchFamily="34" charset="0"/>
                          <a:cs typeface="Arial" panose="020B0604020202020204" pitchFamily="34" charset="0"/>
                        </a:rPr>
                        <a:t>West Alternative 1</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213</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21</a:t>
                      </a:r>
                    </a:p>
                  </a:txBody>
                  <a:tcPr marL="36941" marR="36941" marT="18470" marB="18470"/>
                </a:tc>
                <a:extLst>
                  <a:ext uri="{0D108BD9-81ED-4DB2-BD59-A6C34878D82A}">
                    <a16:rowId xmlns:a16="http://schemas.microsoft.com/office/drawing/2014/main" val="3577949299"/>
                  </a:ext>
                </a:extLst>
              </a:tr>
              <a:tr h="174101">
                <a:tc>
                  <a:txBody>
                    <a:bodyPr/>
                    <a:lstStyle/>
                    <a:p>
                      <a:r>
                        <a:rPr lang="en-US" sz="900" dirty="0">
                          <a:latin typeface="Arial" panose="020B0604020202020204" pitchFamily="34" charset="0"/>
                          <a:cs typeface="Arial" panose="020B0604020202020204" pitchFamily="34" charset="0"/>
                        </a:rPr>
                        <a:t>West Alternative 2</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119</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58</a:t>
                      </a:r>
                    </a:p>
                  </a:txBody>
                  <a:tcPr marL="36941" marR="36941" marT="18470" marB="18470"/>
                </a:tc>
                <a:extLst>
                  <a:ext uri="{0D108BD9-81ED-4DB2-BD59-A6C34878D82A}">
                    <a16:rowId xmlns:a16="http://schemas.microsoft.com/office/drawing/2014/main" val="3978558138"/>
                  </a:ext>
                </a:extLst>
              </a:tr>
              <a:tr h="174101">
                <a:tc>
                  <a:txBody>
                    <a:bodyPr/>
                    <a:lstStyle/>
                    <a:p>
                      <a:r>
                        <a:rPr lang="en-US" sz="900" dirty="0">
                          <a:latin typeface="Arial" panose="020B0604020202020204" pitchFamily="34" charset="0"/>
                          <a:cs typeface="Arial" panose="020B0604020202020204" pitchFamily="34" charset="0"/>
                        </a:rPr>
                        <a:t>Central Alternative 1</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2</a:t>
                      </a:r>
                    </a:p>
                  </a:txBody>
                  <a:tcPr marL="36941" marR="36941" marT="18470" marB="18470"/>
                </a:tc>
                <a:tc>
                  <a:txBody>
                    <a:bodyPr/>
                    <a:lstStyle/>
                    <a:p>
                      <a:pPr algn="ctr"/>
                      <a:r>
                        <a:rPr lang="en-US" sz="900" dirty="0">
                          <a:latin typeface="Arial" panose="020B0604020202020204" pitchFamily="34" charset="0"/>
                          <a:cs typeface="Arial" panose="020B0604020202020204" pitchFamily="34" charset="0"/>
                        </a:rPr>
                        <a:t>0</a:t>
                      </a:r>
                    </a:p>
                  </a:txBody>
                  <a:tcPr marL="36941" marR="36941" marT="18470" marB="18470"/>
                </a:tc>
                <a:extLst>
                  <a:ext uri="{0D108BD9-81ED-4DB2-BD59-A6C34878D82A}">
                    <a16:rowId xmlns:a16="http://schemas.microsoft.com/office/drawing/2014/main" val="643687692"/>
                  </a:ext>
                </a:extLst>
              </a:tr>
            </a:tbl>
          </a:graphicData>
        </a:graphic>
      </p:graphicFrame>
      <p:sp>
        <p:nvSpPr>
          <p:cNvPr id="23" name="TextBox 22">
            <a:extLst>
              <a:ext uri="{FF2B5EF4-FFF2-40B4-BE49-F238E27FC236}">
                <a16:creationId xmlns:a16="http://schemas.microsoft.com/office/drawing/2014/main" id="{20DC9EBF-E020-49C5-B085-939197F0AB56}"/>
              </a:ext>
            </a:extLst>
          </p:cNvPr>
          <p:cNvSpPr txBox="1"/>
          <p:nvPr/>
        </p:nvSpPr>
        <p:spPr>
          <a:xfrm>
            <a:off x="3806217" y="3287710"/>
            <a:ext cx="2527102" cy="276999"/>
          </a:xfrm>
          <a:prstGeom prst="rect">
            <a:avLst/>
          </a:prstGeom>
          <a:noFill/>
        </p:spPr>
        <p:txBody>
          <a:bodyPr wrap="square" rtlCol="0">
            <a:spAutoFit/>
          </a:bodyPr>
          <a:lstStyle/>
          <a:p>
            <a:r>
              <a:rPr lang="en-US" sz="1200" dirty="0">
                <a:latin typeface="Arial Black" panose="020B0A04020102020204" pitchFamily="34" charset="0"/>
              </a:rPr>
              <a:t>February 2018 Estimates</a:t>
            </a:r>
          </a:p>
        </p:txBody>
      </p:sp>
    </p:spTree>
    <p:extLst>
      <p:ext uri="{BB962C8B-B14F-4D97-AF65-F5344CB8AC3E}">
        <p14:creationId xmlns:p14="http://schemas.microsoft.com/office/powerpoint/2010/main" val="884196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1028700"/>
            <a:ext cx="4522825" cy="571500"/>
          </a:xfrm>
        </p:spPr>
        <p:txBody>
          <a:bodyPr/>
          <a:lstStyle/>
          <a:p>
            <a:r>
              <a:rPr lang="en-US" dirty="0"/>
              <a:t>Environmental Justice</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3910124" y="1681107"/>
            <a:ext cx="2800350" cy="2100263"/>
          </a:xfrm>
        </p:spPr>
      </p:pic>
      <p:sp>
        <p:nvSpPr>
          <p:cNvPr id="6" name="Text Placeholder 1"/>
          <p:cNvSpPr>
            <a:spLocks noGrp="1"/>
          </p:cNvSpPr>
          <p:nvPr>
            <p:ph type="body" sz="quarter" idx="11"/>
          </p:nvPr>
        </p:nvSpPr>
        <p:spPr>
          <a:xfrm>
            <a:off x="285751" y="1537966"/>
            <a:ext cx="3533996" cy="2676572"/>
          </a:xfrm>
        </p:spPr>
        <p:txBody>
          <a:bodyPr>
            <a:normAutofit/>
          </a:bodyPr>
          <a:lstStyle/>
          <a:p>
            <a:pPr marL="214313" indent="-214313"/>
            <a:r>
              <a:rPr lang="en-US" sz="1500" dirty="0"/>
              <a:t>Identifying and addressing disproportionately high and adverse effects on low-income or minority populations</a:t>
            </a:r>
          </a:p>
          <a:p>
            <a:pPr marL="214313" indent="-214313"/>
            <a:r>
              <a:rPr lang="en-US" sz="1500" dirty="0"/>
              <a:t>Many conversations centered on effect </a:t>
            </a:r>
            <a:r>
              <a:rPr lang="en-US" sz="1500"/>
              <a:t>of tolling on </a:t>
            </a:r>
            <a:r>
              <a:rPr lang="en-US" sz="1500" dirty="0"/>
              <a:t>EJ populations</a:t>
            </a:r>
          </a:p>
          <a:p>
            <a:pPr marL="214313" indent="-214313"/>
            <a:r>
              <a:rPr lang="en-US" sz="1500" dirty="0"/>
              <a:t>A variety of tolling scenarios being considered</a:t>
            </a:r>
          </a:p>
          <a:p>
            <a:pPr marL="214313" indent="-214313"/>
            <a:r>
              <a:rPr lang="en-US" sz="1500" dirty="0"/>
              <a:t>Tolling is necessary to help move the project to construction</a:t>
            </a:r>
          </a:p>
          <a:p>
            <a:pPr marL="214313" indent="-214313"/>
            <a:endParaRPr lang="en-US" sz="1500" dirty="0"/>
          </a:p>
          <a:p>
            <a:pPr indent="0">
              <a:buNone/>
            </a:pPr>
            <a:endParaRPr lang="en-US" dirty="0"/>
          </a:p>
        </p:txBody>
      </p:sp>
    </p:spTree>
    <p:extLst>
      <p:ext uri="{BB962C8B-B14F-4D97-AF65-F5344CB8AC3E}">
        <p14:creationId xmlns:p14="http://schemas.microsoft.com/office/powerpoint/2010/main" val="1159711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Agency </a:t>
            </a:r>
          </a:p>
          <a:p>
            <a:r>
              <a:rPr lang="en-US" sz="3600" dirty="0"/>
              <a:t>coordination</a:t>
            </a:r>
          </a:p>
        </p:txBody>
      </p:sp>
    </p:spTree>
    <p:extLst>
      <p:ext uri="{BB962C8B-B14F-4D97-AF65-F5344CB8AC3E}">
        <p14:creationId xmlns:p14="http://schemas.microsoft.com/office/powerpoint/2010/main" val="1122567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Section 106 </a:t>
            </a:r>
          </a:p>
        </p:txBody>
      </p:sp>
      <p:pic>
        <p:nvPicPr>
          <p:cNvPr id="7" name="Picture Placeholder 6"/>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7024" t="-2820" r="11817" b="-1"/>
          <a:stretch/>
        </p:blipFill>
        <p:spPr>
          <a:xfrm>
            <a:off x="3819747" y="1432405"/>
            <a:ext cx="2895712" cy="2173130"/>
          </a:xfrm>
        </p:spPr>
      </p:pic>
      <p:sp>
        <p:nvSpPr>
          <p:cNvPr id="6" name="Text Placeholder 1"/>
          <p:cNvSpPr>
            <a:spLocks noGrp="1"/>
          </p:cNvSpPr>
          <p:nvPr>
            <p:ph type="body" sz="quarter" idx="11"/>
          </p:nvPr>
        </p:nvSpPr>
        <p:spPr>
          <a:xfrm>
            <a:off x="285751" y="1537966"/>
            <a:ext cx="3533996" cy="2676572"/>
          </a:xfrm>
        </p:spPr>
        <p:txBody>
          <a:bodyPr>
            <a:normAutofit/>
          </a:bodyPr>
          <a:lstStyle/>
          <a:p>
            <a:pPr marL="214313" indent="-214313"/>
            <a:r>
              <a:rPr lang="en-US" sz="1500" dirty="0"/>
              <a:t>Consider effects of project on historic properties</a:t>
            </a:r>
          </a:p>
          <a:p>
            <a:pPr marL="214313" indent="-214313"/>
            <a:r>
              <a:rPr lang="en-US" sz="1500" dirty="0"/>
              <a:t>Avoid, minimize and mitigate</a:t>
            </a:r>
          </a:p>
          <a:p>
            <a:pPr marL="214313" indent="-214313"/>
            <a:r>
              <a:rPr lang="en-US" sz="1500" dirty="0"/>
              <a:t>Consulting parties engaged throughout the process</a:t>
            </a:r>
          </a:p>
          <a:p>
            <a:pPr marL="214313" indent="-214313"/>
            <a:r>
              <a:rPr lang="en-US" sz="1500" dirty="0"/>
              <a:t>Coordination with Kentucky Heritage Council (KHC)</a:t>
            </a:r>
          </a:p>
          <a:p>
            <a:pPr marL="214313" indent="-214313"/>
            <a:r>
              <a:rPr lang="en-US" sz="1500" dirty="0"/>
              <a:t>Central Alternative 1 alignment was shifted to avoid historic properties at US 60 </a:t>
            </a:r>
          </a:p>
          <a:p>
            <a:pPr indent="0">
              <a:buNone/>
            </a:pPr>
            <a:endParaRPr lang="en-US" dirty="0"/>
          </a:p>
        </p:txBody>
      </p:sp>
    </p:spTree>
    <p:extLst>
      <p:ext uri="{BB962C8B-B14F-4D97-AF65-F5344CB8AC3E}">
        <p14:creationId xmlns:p14="http://schemas.microsoft.com/office/powerpoint/2010/main" val="171308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1028700"/>
            <a:ext cx="4291566" cy="571500"/>
          </a:xfrm>
        </p:spPr>
        <p:txBody>
          <a:bodyPr/>
          <a:lstStyle/>
          <a:p>
            <a:r>
              <a:rPr lang="en-US" dirty="0"/>
              <a:t>Interagency Cooperation</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3724995" y="1537966"/>
            <a:ext cx="3109540" cy="2254867"/>
          </a:xfrm>
        </p:spPr>
      </p:pic>
      <p:sp>
        <p:nvSpPr>
          <p:cNvPr id="6" name="Text Placeholder 1"/>
          <p:cNvSpPr>
            <a:spLocks noGrp="1"/>
          </p:cNvSpPr>
          <p:nvPr>
            <p:ph type="body" sz="quarter" idx="11"/>
          </p:nvPr>
        </p:nvSpPr>
        <p:spPr>
          <a:xfrm>
            <a:off x="285751" y="1537966"/>
            <a:ext cx="3533996" cy="2676572"/>
          </a:xfrm>
        </p:spPr>
        <p:txBody>
          <a:bodyPr>
            <a:normAutofit/>
          </a:bodyPr>
          <a:lstStyle/>
          <a:p>
            <a:pPr marL="214313" indent="-214313"/>
            <a:r>
              <a:rPr lang="en-US" sz="1500" dirty="0"/>
              <a:t>Coordination with federal, state and local agencies</a:t>
            </a:r>
          </a:p>
          <a:p>
            <a:pPr marL="214313" indent="-214313"/>
            <a:r>
              <a:rPr lang="en-US" sz="1500" dirty="0"/>
              <a:t>Multi-jurisdictional coordination</a:t>
            </a:r>
          </a:p>
          <a:p>
            <a:pPr marL="214313" indent="-214313"/>
            <a:r>
              <a:rPr lang="en-US" sz="1500" dirty="0"/>
              <a:t>Interagency Advisory Committee</a:t>
            </a:r>
          </a:p>
          <a:p>
            <a:pPr marL="214313" indent="-214313"/>
            <a:r>
              <a:rPr lang="en-US" sz="1500" dirty="0"/>
              <a:t>Regular meetings and field tour</a:t>
            </a:r>
          </a:p>
          <a:p>
            <a:pPr marL="214313" indent="-214313"/>
            <a:r>
              <a:rPr lang="en-US" sz="1500" dirty="0"/>
              <a:t>Includes formal consultation with US Fish &amp; Wildlife for early discussion of approach to survey work, mussels and bats</a:t>
            </a:r>
          </a:p>
          <a:p>
            <a:pPr indent="0">
              <a:buNone/>
            </a:pPr>
            <a:endParaRPr lang="en-US" dirty="0"/>
          </a:p>
        </p:txBody>
      </p:sp>
    </p:spTree>
    <p:extLst>
      <p:ext uri="{BB962C8B-B14F-4D97-AF65-F5344CB8AC3E}">
        <p14:creationId xmlns:p14="http://schemas.microsoft.com/office/powerpoint/2010/main" val="2981776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1876" y="1944733"/>
            <a:ext cx="6297522" cy="1314450"/>
          </a:xfrm>
        </p:spPr>
        <p:txBody>
          <a:bodyPr/>
          <a:lstStyle/>
          <a:p>
            <a:r>
              <a:rPr lang="en-US" sz="3600" dirty="0"/>
              <a:t>Creative mitigation</a:t>
            </a:r>
          </a:p>
          <a:p>
            <a:r>
              <a:rPr lang="en-US" sz="3600" dirty="0"/>
              <a:t>options</a:t>
            </a:r>
          </a:p>
        </p:txBody>
      </p:sp>
    </p:spTree>
    <p:extLst>
      <p:ext uri="{BB962C8B-B14F-4D97-AF65-F5344CB8AC3E}">
        <p14:creationId xmlns:p14="http://schemas.microsoft.com/office/powerpoint/2010/main" val="3271699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5750" y="1028700"/>
            <a:ext cx="6373922" cy="571500"/>
          </a:xfrm>
        </p:spPr>
        <p:txBody>
          <a:bodyPr/>
          <a:lstStyle/>
          <a:p>
            <a:r>
              <a:rPr lang="en-US" dirty="0"/>
              <a:t>Green River National Wildlife Refuge </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097459" y="1472278"/>
            <a:ext cx="2562213" cy="2894714"/>
          </a:xfrm>
        </p:spPr>
      </p:pic>
      <p:sp>
        <p:nvSpPr>
          <p:cNvPr id="6" name="Text Placeholder 1"/>
          <p:cNvSpPr>
            <a:spLocks noGrp="1"/>
          </p:cNvSpPr>
          <p:nvPr>
            <p:ph type="body" sz="quarter" idx="11"/>
          </p:nvPr>
        </p:nvSpPr>
        <p:spPr>
          <a:xfrm>
            <a:off x="285751" y="1537966"/>
            <a:ext cx="3533996" cy="2676572"/>
          </a:xfrm>
        </p:spPr>
        <p:txBody>
          <a:bodyPr>
            <a:normAutofit/>
          </a:bodyPr>
          <a:lstStyle/>
          <a:p>
            <a:pPr marL="257175" indent="-257175"/>
            <a:r>
              <a:rPr lang="en-US" sz="1500" dirty="0"/>
              <a:t>Long-proposed wildlife refuge along the Ohio River in Henderson</a:t>
            </a:r>
          </a:p>
          <a:p>
            <a:pPr marL="257175" indent="-257175"/>
            <a:r>
              <a:rPr lang="en-US" sz="1500" dirty="0"/>
              <a:t>Halted for years by lack of funds for land acquisition</a:t>
            </a:r>
          </a:p>
          <a:p>
            <a:pPr marL="257175" indent="-257175"/>
            <a:r>
              <a:rPr lang="en-US" sz="1500" dirty="0"/>
              <a:t>Approximately 24,000 acres</a:t>
            </a:r>
          </a:p>
          <a:p>
            <a:pPr marL="214313" indent="-214313"/>
            <a:r>
              <a:rPr lang="en-US" sz="1500" dirty="0"/>
              <a:t>Supporters believe I-69 ORX could mean new life for proposed refuge</a:t>
            </a:r>
          </a:p>
          <a:p>
            <a:pPr marL="214313" indent="-214313"/>
            <a:r>
              <a:rPr lang="en-US" sz="1500" dirty="0"/>
              <a:t>Opportunity for creative, project-area mitigation options</a:t>
            </a:r>
          </a:p>
          <a:p>
            <a:pPr indent="0">
              <a:buNone/>
            </a:pPr>
            <a:endParaRPr lang="en-US" dirty="0"/>
          </a:p>
        </p:txBody>
      </p:sp>
    </p:spTree>
    <p:extLst>
      <p:ext uri="{BB962C8B-B14F-4D97-AF65-F5344CB8AC3E}">
        <p14:creationId xmlns:p14="http://schemas.microsoft.com/office/powerpoint/2010/main" val="4209635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43088" y="2228850"/>
            <a:ext cx="3429000" cy="685800"/>
          </a:xfrm>
        </p:spPr>
        <p:txBody>
          <a:bodyPr/>
          <a:lstStyle/>
          <a:p>
            <a:r>
              <a:rPr lang="en-US"/>
              <a:t>THANK YOU</a:t>
            </a:r>
          </a:p>
        </p:txBody>
      </p:sp>
    </p:spTree>
    <p:extLst>
      <p:ext uri="{BB962C8B-B14F-4D97-AF65-F5344CB8AC3E}">
        <p14:creationId xmlns:p14="http://schemas.microsoft.com/office/powerpoint/2010/main" val="391644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Project History</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3874398" y="827843"/>
            <a:ext cx="2759695" cy="3571046"/>
          </a:xfrm>
        </p:spPr>
      </p:pic>
      <p:sp>
        <p:nvSpPr>
          <p:cNvPr id="6" name="Text Placeholder 1"/>
          <p:cNvSpPr>
            <a:spLocks noGrp="1"/>
          </p:cNvSpPr>
          <p:nvPr>
            <p:ph type="body" sz="quarter" idx="11"/>
          </p:nvPr>
        </p:nvSpPr>
        <p:spPr>
          <a:xfrm>
            <a:off x="285750" y="1537966"/>
            <a:ext cx="3618201" cy="2669537"/>
          </a:xfrm>
        </p:spPr>
        <p:txBody>
          <a:bodyPr>
            <a:normAutofit/>
          </a:bodyPr>
          <a:lstStyle/>
          <a:p>
            <a:pPr marL="214313" indent="-214313"/>
            <a:r>
              <a:rPr lang="en-US" sz="1500" dirty="0"/>
              <a:t>2001 Notice of Intent</a:t>
            </a:r>
          </a:p>
          <a:p>
            <a:pPr marL="214313" indent="-214313"/>
            <a:r>
              <a:rPr lang="en-US" sz="1500" dirty="0"/>
              <a:t>2004 Draft Environmental Impact Statement (DEIS)</a:t>
            </a:r>
          </a:p>
          <a:p>
            <a:pPr marL="214313" indent="-214313"/>
            <a:r>
              <a:rPr lang="en-US" sz="1500" dirty="0"/>
              <a:t>Conducted early in KY and IN’s plans to expand I-69</a:t>
            </a:r>
          </a:p>
          <a:p>
            <a:pPr indent="0">
              <a:buNone/>
            </a:pPr>
            <a:r>
              <a:rPr lang="en-US" sz="1500" b="1" dirty="0"/>
              <a:t>Purpose and Need</a:t>
            </a:r>
          </a:p>
          <a:p>
            <a:pPr marL="214313" indent="-214313"/>
            <a:r>
              <a:rPr lang="en-US" sz="1500" dirty="0"/>
              <a:t>National I-69 Section of Independent Utility #4</a:t>
            </a:r>
          </a:p>
          <a:p>
            <a:pPr marL="214313" indent="-214313"/>
            <a:r>
              <a:rPr lang="en-US" sz="1500" dirty="0"/>
              <a:t>Sufficient cross-river mobility in region</a:t>
            </a:r>
          </a:p>
          <a:p>
            <a:pPr marL="214313" indent="-214313"/>
            <a:r>
              <a:rPr lang="en-US" sz="1500" dirty="0"/>
              <a:t>Strengthen the regional transportation network</a:t>
            </a:r>
          </a:p>
          <a:p>
            <a:pPr marL="214313" indent="-214313"/>
            <a:endParaRPr lang="en-US" sz="1500" dirty="0"/>
          </a:p>
          <a:p>
            <a:pPr indent="0">
              <a:buNone/>
            </a:pPr>
            <a:endParaRPr lang="en-US" sz="1500" dirty="0"/>
          </a:p>
          <a:p>
            <a:pPr indent="0">
              <a:buNone/>
            </a:pPr>
            <a:endParaRPr lang="en-US" dirty="0"/>
          </a:p>
        </p:txBody>
      </p:sp>
    </p:spTree>
    <p:extLst>
      <p:ext uri="{BB962C8B-B14F-4D97-AF65-F5344CB8AC3E}">
        <p14:creationId xmlns:p14="http://schemas.microsoft.com/office/powerpoint/2010/main" val="95928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2004 DEIS</a:t>
            </a:r>
          </a:p>
        </p:txBody>
      </p:sp>
      <p:pic>
        <p:nvPicPr>
          <p:cNvPr id="7" name="Picture Placeholder 6"/>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483" t="-1298" r="9659" b="57"/>
          <a:stretch/>
        </p:blipFill>
        <p:spPr>
          <a:xfrm>
            <a:off x="3548421" y="1449351"/>
            <a:ext cx="3191324" cy="2758152"/>
          </a:xfrm>
        </p:spPr>
      </p:pic>
      <p:sp>
        <p:nvSpPr>
          <p:cNvPr id="6" name="Text Placeholder 1"/>
          <p:cNvSpPr>
            <a:spLocks noGrp="1"/>
          </p:cNvSpPr>
          <p:nvPr>
            <p:ph type="body" sz="quarter" idx="11"/>
          </p:nvPr>
        </p:nvSpPr>
        <p:spPr>
          <a:xfrm>
            <a:off x="285750" y="1537966"/>
            <a:ext cx="3618201" cy="2669537"/>
          </a:xfrm>
        </p:spPr>
        <p:txBody>
          <a:bodyPr>
            <a:normAutofit/>
          </a:bodyPr>
          <a:lstStyle/>
          <a:p>
            <a:pPr indent="0">
              <a:buNone/>
            </a:pPr>
            <a:r>
              <a:rPr lang="en-US" sz="1500" b="1" dirty="0"/>
              <a:t>Key Issues</a:t>
            </a:r>
          </a:p>
          <a:p>
            <a:pPr marL="214313" indent="-214313"/>
            <a:r>
              <a:rPr lang="en-US" sz="1500" dirty="0"/>
              <a:t>Angel Mounds (visual and noise)</a:t>
            </a:r>
          </a:p>
          <a:p>
            <a:pPr marL="214313" indent="-214313"/>
            <a:r>
              <a:rPr lang="en-US" sz="1500" dirty="0"/>
              <a:t>Residential/business relocations</a:t>
            </a:r>
          </a:p>
          <a:p>
            <a:pPr marL="214313" indent="-214313"/>
            <a:r>
              <a:rPr lang="en-US" sz="1500" dirty="0"/>
              <a:t>Traffic performance</a:t>
            </a:r>
          </a:p>
          <a:p>
            <a:pPr marL="214313" indent="-214313"/>
            <a:r>
              <a:rPr lang="en-US" sz="1500" dirty="0"/>
              <a:t>Floodplains</a:t>
            </a:r>
          </a:p>
          <a:p>
            <a:pPr indent="0">
              <a:buNone/>
            </a:pPr>
            <a:r>
              <a:rPr lang="en-US" sz="1500" b="1" dirty="0"/>
              <a:t>Funding</a:t>
            </a:r>
          </a:p>
          <a:p>
            <a:pPr marL="214313" indent="-214313"/>
            <a:r>
              <a:rPr lang="en-US" sz="1500" dirty="0"/>
              <a:t>Preferred alternative was not financially feasible</a:t>
            </a:r>
          </a:p>
          <a:p>
            <a:pPr marL="214313" indent="-214313"/>
            <a:r>
              <a:rPr lang="en-US" sz="1500" dirty="0"/>
              <a:t>With no funding, the project stalled with no Record of Decision</a:t>
            </a:r>
          </a:p>
          <a:p>
            <a:pPr marL="214313" indent="-214313"/>
            <a:endParaRPr lang="en-US" sz="1500" dirty="0"/>
          </a:p>
          <a:p>
            <a:pPr indent="0">
              <a:buNone/>
            </a:pPr>
            <a:endParaRPr lang="en-US" sz="1500" dirty="0"/>
          </a:p>
          <a:p>
            <a:pPr indent="0">
              <a:buNone/>
            </a:pPr>
            <a:endParaRPr lang="en-US" dirty="0"/>
          </a:p>
        </p:txBody>
      </p:sp>
    </p:spTree>
    <p:extLst>
      <p:ext uri="{BB962C8B-B14F-4D97-AF65-F5344CB8AC3E}">
        <p14:creationId xmlns:p14="http://schemas.microsoft.com/office/powerpoint/2010/main" val="94804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10 Years Later</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3903951" y="1028700"/>
            <a:ext cx="2743875" cy="3178803"/>
          </a:xfrm>
        </p:spPr>
      </p:pic>
      <p:sp>
        <p:nvSpPr>
          <p:cNvPr id="6" name="Text Placeholder 1"/>
          <p:cNvSpPr>
            <a:spLocks noGrp="1"/>
          </p:cNvSpPr>
          <p:nvPr>
            <p:ph type="body" sz="quarter" idx="11"/>
          </p:nvPr>
        </p:nvSpPr>
        <p:spPr>
          <a:xfrm>
            <a:off x="285750" y="1537966"/>
            <a:ext cx="3618201" cy="2669537"/>
          </a:xfrm>
        </p:spPr>
        <p:txBody>
          <a:bodyPr>
            <a:normAutofit/>
          </a:bodyPr>
          <a:lstStyle/>
          <a:p>
            <a:pPr indent="0">
              <a:buNone/>
            </a:pPr>
            <a:r>
              <a:rPr lang="en-US" sz="1500" b="1" dirty="0"/>
              <a:t>2014 KYTC Feasibility Study</a:t>
            </a:r>
          </a:p>
          <a:p>
            <a:pPr marL="214313" indent="-214313"/>
            <a:r>
              <a:rPr lang="en-US" sz="1500" dirty="0"/>
              <a:t>Limited to KY side of the Ohio River</a:t>
            </a:r>
          </a:p>
          <a:p>
            <a:pPr marL="214313" indent="-214313"/>
            <a:r>
              <a:rPr lang="en-US" sz="1500" dirty="0"/>
              <a:t>Evaluate potential for single river crossing in the region</a:t>
            </a:r>
          </a:p>
          <a:p>
            <a:pPr marL="214313" indent="-214313"/>
            <a:r>
              <a:rPr lang="en-US" sz="1500" dirty="0"/>
              <a:t>Conceptual level only</a:t>
            </a:r>
            <a:endParaRPr lang="en-US" sz="2263" dirty="0"/>
          </a:p>
          <a:p>
            <a:pPr marL="214313" indent="-214313"/>
            <a:r>
              <a:rPr lang="en-US" sz="1500" dirty="0"/>
              <a:t>No recommendation</a:t>
            </a:r>
          </a:p>
          <a:p>
            <a:pPr indent="0">
              <a:buNone/>
            </a:pPr>
            <a:r>
              <a:rPr lang="en-US" sz="1500" b="1" dirty="0"/>
              <a:t>Key Issues</a:t>
            </a:r>
          </a:p>
          <a:p>
            <a:pPr marL="214313" indent="-214313"/>
            <a:r>
              <a:rPr lang="en-US" sz="1500" dirty="0"/>
              <a:t>Relocations in Henderson</a:t>
            </a:r>
          </a:p>
          <a:p>
            <a:pPr marL="214313" indent="-214313"/>
            <a:r>
              <a:rPr lang="en-US" sz="1500" dirty="0"/>
              <a:t>Accessibility in US 41 corridor</a:t>
            </a:r>
          </a:p>
          <a:p>
            <a:pPr marL="214313" indent="-214313"/>
            <a:endParaRPr lang="en-US" sz="1500" dirty="0"/>
          </a:p>
          <a:p>
            <a:pPr indent="0">
              <a:buNone/>
            </a:pPr>
            <a:endParaRPr lang="en-US" sz="1500" dirty="0"/>
          </a:p>
          <a:p>
            <a:pPr indent="0">
              <a:buNone/>
            </a:pPr>
            <a:endParaRPr lang="en-US" dirty="0"/>
          </a:p>
        </p:txBody>
      </p:sp>
    </p:spTree>
    <p:extLst>
      <p:ext uri="{BB962C8B-B14F-4D97-AF65-F5344CB8AC3E}">
        <p14:creationId xmlns:p14="http://schemas.microsoft.com/office/powerpoint/2010/main" val="287336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 Second Chance</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669" r="17669"/>
          <a:stretch>
            <a:fillRect/>
          </a:stretch>
        </p:blipFill>
        <p:spPr>
          <a:xfrm>
            <a:off x="4047095" y="1115439"/>
            <a:ext cx="2675340" cy="3385124"/>
          </a:xfrm>
        </p:spPr>
      </p:pic>
      <p:sp>
        <p:nvSpPr>
          <p:cNvPr id="6" name="Text Placeholder 1"/>
          <p:cNvSpPr>
            <a:spLocks noGrp="1"/>
          </p:cNvSpPr>
          <p:nvPr>
            <p:ph type="body" sz="quarter" idx="11"/>
          </p:nvPr>
        </p:nvSpPr>
        <p:spPr>
          <a:xfrm>
            <a:off x="285751" y="1537966"/>
            <a:ext cx="3533996" cy="2676572"/>
          </a:xfrm>
        </p:spPr>
        <p:txBody>
          <a:bodyPr>
            <a:normAutofit lnSpcReduction="10000"/>
          </a:bodyPr>
          <a:lstStyle/>
          <a:p>
            <a:pPr marL="214313" indent="-214313"/>
            <a:r>
              <a:rPr lang="en-US" sz="1500" dirty="0"/>
              <a:t>Memorandum of Understanding signed in 2016, directing both states to develop this Environmental Impact Statement </a:t>
            </a:r>
          </a:p>
          <a:p>
            <a:pPr indent="0">
              <a:buNone/>
            </a:pPr>
            <a:endParaRPr lang="en-US" sz="1500" dirty="0"/>
          </a:p>
          <a:p>
            <a:pPr indent="0">
              <a:buNone/>
            </a:pPr>
            <a:r>
              <a:rPr lang="en-US" sz="1500" b="1" dirty="0"/>
              <a:t>What Has Changed Since 2004</a:t>
            </a:r>
          </a:p>
          <a:p>
            <a:pPr marL="214313" indent="-214313"/>
            <a:r>
              <a:rPr lang="en-US" sz="1500" dirty="0"/>
              <a:t>IN and KY have improved more than 260 miles to interstate standards</a:t>
            </a:r>
          </a:p>
          <a:p>
            <a:pPr marL="214313" indent="-214313"/>
            <a:r>
              <a:rPr lang="en-US" sz="1500" dirty="0"/>
              <a:t>New crossing is the final connection</a:t>
            </a:r>
          </a:p>
          <a:p>
            <a:pPr marL="214313" indent="-214313"/>
            <a:r>
              <a:rPr lang="en-US" sz="1500" dirty="0"/>
              <a:t>Focus on financial feasibility</a:t>
            </a:r>
          </a:p>
          <a:p>
            <a:pPr marL="214313" indent="-214313"/>
            <a:r>
              <a:rPr lang="en-US" sz="1500" dirty="0"/>
              <a:t>Tolling is a necessary part of the funding solution</a:t>
            </a:r>
          </a:p>
          <a:p>
            <a:pPr indent="0">
              <a:buNone/>
            </a:pPr>
            <a:endParaRPr lang="en-US" dirty="0"/>
          </a:p>
        </p:txBody>
      </p:sp>
    </p:spTree>
    <p:extLst>
      <p:ext uri="{BB962C8B-B14F-4D97-AF65-F5344CB8AC3E}">
        <p14:creationId xmlns:p14="http://schemas.microsoft.com/office/powerpoint/2010/main" val="129100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4296" r="4296"/>
          <a:stretch>
            <a:fillRect/>
          </a:stretch>
        </p:blipFill>
        <p:spPr>
          <a:xfrm>
            <a:off x="3843651" y="642937"/>
            <a:ext cx="3014350" cy="3814075"/>
          </a:xfrm>
        </p:spPr>
      </p:pic>
      <p:sp>
        <p:nvSpPr>
          <p:cNvPr id="7" name="Text Placeholder 1"/>
          <p:cNvSpPr>
            <a:spLocks noGrp="1"/>
          </p:cNvSpPr>
          <p:nvPr>
            <p:ph type="body" sz="quarter" idx="11"/>
          </p:nvPr>
        </p:nvSpPr>
        <p:spPr>
          <a:xfrm>
            <a:off x="285750" y="1714500"/>
            <a:ext cx="3358559" cy="2286000"/>
          </a:xfrm>
        </p:spPr>
        <p:txBody>
          <a:bodyPr>
            <a:normAutofit/>
          </a:bodyPr>
          <a:lstStyle/>
          <a:p>
            <a:pPr marL="214313" indent="-214313">
              <a:spcAft>
                <a:spcPts val="450"/>
              </a:spcAft>
            </a:pPr>
            <a:r>
              <a:rPr lang="en-US" sz="1500"/>
              <a:t>Complete the I-69 connection</a:t>
            </a:r>
            <a:br>
              <a:rPr lang="en-US" sz="1500"/>
            </a:br>
            <a:r>
              <a:rPr lang="en-US" sz="1500"/>
              <a:t>between Indiana and Kentucky</a:t>
            </a:r>
          </a:p>
          <a:p>
            <a:pPr marL="214313" indent="-214313">
              <a:spcAft>
                <a:spcPts val="450"/>
              </a:spcAft>
            </a:pPr>
            <a:r>
              <a:rPr lang="en-US" sz="1500"/>
              <a:t>Develop a solution to address</a:t>
            </a:r>
          </a:p>
          <a:p>
            <a:pPr indent="0">
              <a:spcAft>
                <a:spcPts val="450"/>
              </a:spcAft>
              <a:buNone/>
            </a:pPr>
            <a:r>
              <a:rPr lang="en-US" sz="1500"/>
              <a:t>    long-term cross-river mobility</a:t>
            </a:r>
          </a:p>
          <a:p>
            <a:pPr marL="214313" indent="-214313">
              <a:spcAft>
                <a:spcPts val="450"/>
              </a:spcAft>
            </a:pPr>
            <a:r>
              <a:rPr lang="en-US" sz="1500"/>
              <a:t>Provide a cross-river connection to reduce congestion and delay</a:t>
            </a:r>
          </a:p>
          <a:p>
            <a:pPr marL="214313" indent="-214313">
              <a:spcAft>
                <a:spcPts val="450"/>
              </a:spcAft>
            </a:pPr>
            <a:r>
              <a:rPr lang="en-US" sz="1500"/>
              <a:t>Improve safety for cross-river traffic</a:t>
            </a:r>
          </a:p>
          <a:p>
            <a:pPr indent="0">
              <a:lnSpc>
                <a:spcPct val="120000"/>
              </a:lnSpc>
              <a:spcAft>
                <a:spcPts val="450"/>
              </a:spcAft>
              <a:buNone/>
            </a:pPr>
            <a:endParaRPr lang="en-US"/>
          </a:p>
          <a:p>
            <a:pPr>
              <a:spcAft>
                <a:spcPts val="60"/>
              </a:spcAft>
            </a:pPr>
            <a:endParaRPr lang="en-US"/>
          </a:p>
          <a:p>
            <a:pPr indent="0">
              <a:buNone/>
            </a:pPr>
            <a:endParaRPr lang="en-US"/>
          </a:p>
        </p:txBody>
      </p:sp>
      <p:sp>
        <p:nvSpPr>
          <p:cNvPr id="8" name="Text Placeholder 2"/>
          <p:cNvSpPr>
            <a:spLocks noGrp="1"/>
          </p:cNvSpPr>
          <p:nvPr>
            <p:ph type="body" sz="quarter" idx="13"/>
          </p:nvPr>
        </p:nvSpPr>
        <p:spPr>
          <a:xfrm>
            <a:off x="285750" y="1028700"/>
            <a:ext cx="3429000" cy="571500"/>
          </a:xfrm>
        </p:spPr>
        <p:txBody>
          <a:bodyPr/>
          <a:lstStyle/>
          <a:p>
            <a:r>
              <a:rPr lang="en-US"/>
              <a:t>Purpose and Need</a:t>
            </a:r>
          </a:p>
        </p:txBody>
      </p:sp>
    </p:spTree>
    <p:extLst>
      <p:ext uri="{BB962C8B-B14F-4D97-AF65-F5344CB8AC3E}">
        <p14:creationId xmlns:p14="http://schemas.microsoft.com/office/powerpoint/2010/main" val="14289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750" y="1536074"/>
            <a:ext cx="3486151" cy="2669436"/>
          </a:xfrm>
        </p:spPr>
        <p:txBody>
          <a:bodyPr>
            <a:normAutofit fontScale="92500" lnSpcReduction="10000"/>
          </a:bodyPr>
          <a:lstStyle/>
          <a:p>
            <a:pPr indent="0">
              <a:buNone/>
            </a:pPr>
            <a:r>
              <a:rPr lang="en-US" sz="1500" dirty="0">
                <a:solidFill>
                  <a:srgbClr val="CC3300"/>
                </a:solidFill>
              </a:rPr>
              <a:t>Spring 2017</a:t>
            </a:r>
          </a:p>
          <a:p>
            <a:pPr marL="214313" indent="-214313"/>
            <a:r>
              <a:rPr lang="en-US" sz="1500" dirty="0"/>
              <a:t>Work started in earnest</a:t>
            </a:r>
          </a:p>
          <a:p>
            <a:pPr marL="214313" indent="-214313"/>
            <a:r>
              <a:rPr lang="en-US" sz="1500" dirty="0"/>
              <a:t>Five broad corridors identified</a:t>
            </a:r>
          </a:p>
          <a:p>
            <a:pPr indent="0">
              <a:buNone/>
            </a:pPr>
            <a:r>
              <a:rPr lang="en-US" sz="1500" dirty="0">
                <a:solidFill>
                  <a:srgbClr val="CC3300"/>
                </a:solidFill>
              </a:rPr>
              <a:t>Summer 2017</a:t>
            </a:r>
          </a:p>
          <a:p>
            <a:pPr marL="257175" indent="-257175"/>
            <a:r>
              <a:rPr lang="en-US" sz="1500" dirty="0"/>
              <a:t>Short list of corridors identified</a:t>
            </a:r>
            <a:endParaRPr lang="en-US" sz="1500" dirty="0">
              <a:solidFill>
                <a:srgbClr val="CC3300"/>
              </a:solidFill>
            </a:endParaRPr>
          </a:p>
          <a:p>
            <a:pPr indent="0">
              <a:buNone/>
            </a:pPr>
            <a:r>
              <a:rPr lang="en-US" sz="1500" dirty="0">
                <a:solidFill>
                  <a:srgbClr val="CC3300"/>
                </a:solidFill>
              </a:rPr>
              <a:t>January 2018 </a:t>
            </a:r>
          </a:p>
          <a:p>
            <a:pPr marL="214313" indent="-214313"/>
            <a:r>
              <a:rPr lang="en-US" sz="1500" dirty="0"/>
              <a:t>Preliminary alternatives developed</a:t>
            </a:r>
          </a:p>
          <a:p>
            <a:pPr indent="0">
              <a:buNone/>
            </a:pPr>
            <a:r>
              <a:rPr lang="en-US" sz="1500" dirty="0">
                <a:solidFill>
                  <a:srgbClr val="CC3300"/>
                </a:solidFill>
              </a:rPr>
              <a:t>Fall 2018</a:t>
            </a:r>
          </a:p>
          <a:p>
            <a:pPr marL="214313" indent="-214313"/>
            <a:r>
              <a:rPr lang="en-US" sz="1500" dirty="0"/>
              <a:t>Preferred alternative to be identified</a:t>
            </a:r>
          </a:p>
          <a:p>
            <a:pPr marL="214313" indent="-214313"/>
            <a:r>
              <a:rPr lang="en-US" sz="1500" dirty="0"/>
              <a:t>DEIS published</a:t>
            </a:r>
          </a:p>
          <a:p>
            <a:pPr indent="0">
              <a:buNone/>
            </a:pPr>
            <a:r>
              <a:rPr lang="en-US" sz="1500" dirty="0">
                <a:solidFill>
                  <a:srgbClr val="CC3300"/>
                </a:solidFill>
              </a:rPr>
              <a:t>Fall 2019</a:t>
            </a:r>
          </a:p>
          <a:p>
            <a:pPr marL="214313" indent="-214313"/>
            <a:r>
              <a:rPr lang="en-US" sz="1500" dirty="0"/>
              <a:t>Final Environmental Impact Statement and Record of Decision expected</a:t>
            </a:r>
          </a:p>
          <a:p>
            <a:endParaRPr lang="en-US" dirty="0"/>
          </a:p>
          <a:p>
            <a:pPr indent="0">
              <a:buNone/>
            </a:pPr>
            <a:endParaRPr lang="en-US" dirty="0"/>
          </a:p>
        </p:txBody>
      </p:sp>
      <p:sp>
        <p:nvSpPr>
          <p:cNvPr id="3" name="Text Placeholder 2"/>
          <p:cNvSpPr>
            <a:spLocks noGrp="1"/>
          </p:cNvSpPr>
          <p:nvPr>
            <p:ph type="body" sz="quarter" idx="13"/>
          </p:nvPr>
        </p:nvSpPr>
        <p:spPr>
          <a:xfrm>
            <a:off x="285750" y="937990"/>
            <a:ext cx="3486151" cy="534287"/>
          </a:xfrm>
        </p:spPr>
        <p:txBody>
          <a:bodyPr/>
          <a:lstStyle/>
          <a:p>
            <a:r>
              <a:rPr lang="en-US"/>
              <a:t>Project Timeline</a:t>
            </a:r>
          </a:p>
        </p:txBody>
      </p:sp>
      <p:pic>
        <p:nvPicPr>
          <p:cNvPr id="6" name="Picture Placeholder 5">
            <a:extLst>
              <a:ext uri="{FF2B5EF4-FFF2-40B4-BE49-F238E27FC236}">
                <a16:creationId xmlns:a16="http://schemas.microsoft.com/office/drawing/2014/main" id="{AC4AAE4E-060A-4C2C-BE30-3B947E2A852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922" r="11922"/>
          <a:stretch>
            <a:fillRect/>
          </a:stretch>
        </p:blipFill>
        <p:spPr>
          <a:xfrm>
            <a:off x="4217413" y="1028700"/>
            <a:ext cx="2354838" cy="3176810"/>
          </a:xfrm>
        </p:spPr>
      </p:pic>
    </p:spTree>
    <p:extLst>
      <p:ext uri="{BB962C8B-B14F-4D97-AF65-F5344CB8AC3E}">
        <p14:creationId xmlns:p14="http://schemas.microsoft.com/office/powerpoint/2010/main" val="1117330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Year xmlns="b47a5aad-adfb-4dac-9d3f-47090e67d565">2018</Year>
    <Day xmlns="b47a5aad-adfb-4dac-9d3f-47090e67d565">Wednesday</Day>
    <Speakers xmlns="b47a5aad-adfb-4dac-9d3f-47090e67d565">Marshall Carrier, Tim Foreman, Dan Prevost</Speakers>
    <Section xmlns="b47a5aad-adfb-4dac-9d3f-47090e67d565">Project Highlights</Sec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9AFAF0-AFDC-480A-8C64-720DFF1B0824}"/>
</file>

<file path=customXml/itemProps2.xml><?xml version="1.0" encoding="utf-8"?>
<ds:datastoreItem xmlns:ds="http://schemas.openxmlformats.org/officeDocument/2006/customXml" ds:itemID="{D3702BC6-98C3-46B7-909F-0E59B2DB92CE}">
  <ds:schemaRefs>
    <ds:schemaRef ds:uri="eba7210a-3754-497c-82b5-52e5f031c1c9"/>
    <ds:schemaRef ds:uri="412582f7-c138-4559-a502-e878c38818f8"/>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4DD1980-D2CF-454C-B5F6-9191EBDCB7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788</TotalTime>
  <Words>4386</Words>
  <Application>Microsoft Office PowerPoint</Application>
  <PresentationFormat>Custom</PresentationFormat>
  <Paragraphs>469</Paragraphs>
  <Slides>38</Slides>
  <Notes>37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38</vt:i4>
      </vt:variant>
    </vt:vector>
  </HeadingPairs>
  <TitlesOfParts>
    <vt:vector size="46" baseType="lpstr">
      <vt:lpstr>Arial</vt:lpstr>
      <vt:lpstr>Arial Black</vt:lpstr>
      <vt:lpstr>Calibri</vt:lpstr>
      <vt:lpstr>Office Theme</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Pipkin</dc:creator>
  <cp:lastModifiedBy>Design</cp:lastModifiedBy>
  <cp:revision>68</cp:revision>
  <cp:lastPrinted>2018-02-06T03:29:03Z</cp:lastPrinted>
  <dcterms:modified xsi:type="dcterms:W3CDTF">2018-09-05T10:21:52Z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y fmtid="{D5CDD505-2E9C-101B-9397-08002B2CF9AE}" pid="3" name="Order">
    <vt:r8>81700</vt:r8>
  </property>
  <property fmtid="{D5CDD505-2E9C-101B-9397-08002B2CF9AE}" pid="4" name="ShowRepairView">
    <vt:lpwstr/>
  </property>
  <property fmtid="{D5CDD505-2E9C-101B-9397-08002B2CF9AE}" pid="5" name="xd_ProgID">
    <vt:lpwstr/>
  </property>
  <property fmtid="{D5CDD505-2E9C-101B-9397-08002B2CF9AE}" pid="6" name="TemplateUrl">
    <vt:lpwstr/>
  </property>
  <property fmtid="{D5CDD505-2E9C-101B-9397-08002B2CF9AE}" pid="7" name="ShowCombineView">
    <vt:lpwstr/>
  </property>
  <property fmtid="{D5CDD505-2E9C-101B-9397-08002B2CF9AE}" pid="8" name="_CopySource">
    <vt:lpwstr>https://parsons365.sharepoint.com/sites/I-69/WIP/Collaboration Library/3.0 Public Involvement/Public meetings/February 2018 Open Houses/20180131 PSTN Open House Presentation DRAFT 2.pptx</vt:lpwstr>
  </property>
</Properties>
</file>